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74" r:id="rId4"/>
    <p:sldId id="258" r:id="rId5"/>
    <p:sldId id="275" r:id="rId6"/>
    <p:sldId id="276" r:id="rId7"/>
    <p:sldId id="262" r:id="rId8"/>
    <p:sldId id="288" r:id="rId9"/>
    <p:sldId id="277" r:id="rId10"/>
    <p:sldId id="265" r:id="rId11"/>
    <p:sldId id="283" r:id="rId12"/>
    <p:sldId id="280" r:id="rId13"/>
    <p:sldId id="289" r:id="rId14"/>
    <p:sldId id="290" r:id="rId15"/>
    <p:sldId id="292" r:id="rId16"/>
    <p:sldId id="291" r:id="rId17"/>
    <p:sldId id="293" r:id="rId18"/>
    <p:sldId id="294" r:id="rId19"/>
    <p:sldId id="295" r:id="rId20"/>
    <p:sldId id="285" r:id="rId21"/>
    <p:sldId id="287" r:id="rId22"/>
  </p:sldIdLst>
  <p:sldSz cx="12192000" cy="6858000"/>
  <p:notesSz cx="6858000" cy="9144000"/>
  <p:embeddedFontLst>
    <p:embeddedFont>
      <p:font typeface="Noto Sans KR" panose="020B0200000000000000" pitchFamily="34" charset="-128"/>
      <p:regular r:id="rId23"/>
      <p:bold r:id="rId24"/>
    </p:embeddedFont>
    <p:embeddedFont>
      <p:font typeface="Noto Sans KR Black" panose="020B0200000000000000" pitchFamily="34" charset="-128"/>
      <p:bold r:id="rId25"/>
    </p:embeddedFont>
    <p:embeddedFont>
      <p:font typeface="Noto Sans KR ExtraBold" panose="020B0200000000000000" pitchFamily="34" charset="-128"/>
      <p:bold r:id="rId26"/>
    </p:embeddedFont>
    <p:embeddedFont>
      <p:font typeface="Noto Sans KR Medium" panose="020B0200000000000000" pitchFamily="34" charset="-128"/>
      <p:regular r:id="rId27"/>
    </p:embeddedFont>
    <p:embeddedFont>
      <p:font typeface="Noto Sans KR SemiBold" panose="020B0200000000000000" pitchFamily="34" charset="-128"/>
      <p:regular r:id="rId28"/>
      <p:bold r:id="rId2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34" userDrawn="1">
          <p15:clr>
            <a:srgbClr val="A4A3A4"/>
          </p15:clr>
        </p15:guide>
        <p15:guide id="4" orient="horz" pos="12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6FF"/>
    <a:srgbClr val="1E98FD"/>
    <a:srgbClr val="005BEA"/>
    <a:srgbClr val="89F7FE"/>
    <a:srgbClr val="FF00F7"/>
    <a:srgbClr val="00C6FB"/>
    <a:srgbClr val="FFF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/>
    <p:restoredTop sz="96327"/>
  </p:normalViewPr>
  <p:slideViewPr>
    <p:cSldViewPr snapToGrid="0">
      <p:cViewPr>
        <p:scale>
          <a:sx n="128" d="100"/>
          <a:sy n="128" d="100"/>
        </p:scale>
        <p:origin x="608" y="800"/>
      </p:cViewPr>
      <p:guideLst>
        <p:guide orient="horz" pos="2160"/>
        <p:guide pos="3840"/>
        <p:guide pos="234"/>
        <p:guide orient="horz" pos="12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2620B-F19C-36C6-19D0-52D85B8CD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563BBC-5B39-47F7-F5F3-DD0D54CE89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13254-A93F-0D9D-1D7E-F9A7E240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A5ECC-C98D-7797-7402-75E694AA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BBA9E-DEF9-8AD0-3B87-DC442D8E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119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B2E8A-28A6-55B6-406F-44945C92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C23F1-48AB-ED7E-CC27-C3E3B0A19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BEB2F-92AB-46DF-1EA9-B6362074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A8E3D-2ADD-F7D0-0FC0-77C95CC9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ECA0E-981B-D51A-7EFA-EC85D6C3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117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01E114-3D2C-D886-DD12-C43AC383F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9C3B7C-1D2F-93AB-696E-E5C0E2243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63ED-50CD-2588-2EAF-8D0D3059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8ABF34-B3A1-EB8C-6784-09B7D63C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39B07-7258-C8AB-BD94-4B33FCE8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549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101D8-179F-0A98-3D85-18A046C2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2546B-57FF-A74F-775D-30F705BD2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33C55-9241-7F60-0509-AFDEE6B82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2B709C-5AC5-8DF5-8EBB-D9ED34EB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B43E2-65CF-01FE-DE87-89A4F328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963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0812B-8DAF-53F1-1E79-CCB66388D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EAA4CD-3D18-9DE6-8326-C5E924D6A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42F0C-5382-B0AE-1BBD-F7632882E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25A8B4-F3C1-1D84-4FB3-88C82628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648CE-2674-88E7-D9DE-9F7A14AD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702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A2EE8-D628-3948-BC80-CA385918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45432-D895-4063-DC1D-2ABAD16D95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10A194-1C70-887A-91A2-054403F10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6A761D-5940-5807-8E16-7A80218E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02CEA1-CF60-A637-40D0-4AEA5CFF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E39A16-6075-1EBD-1C13-9319C466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170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DD9F0-5F90-4DC4-91D6-91357207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838AE1-D998-96B7-248D-36803F8E1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5143F1-64B7-50A2-CA94-E292A9C52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FFE5CC-4DF9-A322-93C6-E01D8B85F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0C14FF-74CA-A7F3-DAB8-50EE3F46A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4CA51E-611A-DA08-AA2D-E468A0D3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13391B-DF71-CA00-47EE-B678FCC3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77FC63-B974-8251-3E1A-D0222972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921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2E4E1-6043-C4C6-1047-FE443320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A7BAFC-D02B-2FC9-75EF-244F36A5B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93A623-3A2E-8E37-CBBD-06196B7A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FD98C9-027A-2191-4D75-07152E89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09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9CEED2-2915-A2F9-2443-4D495966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353C92-F8E8-8AD1-30DF-12844F73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7A4EF6-7B12-8497-2DB6-27BD7FC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25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1CA8B2-5477-30FA-2967-33A4DDB26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7E92D-E1EE-E0A6-E253-43C4F96D3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43FB8-3AF5-15C6-20B8-8D601497A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CC459D-7B13-4945-6EAB-65F95537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C02494-FB96-5B8C-E9A7-70FB34E87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CD480E-2253-CF63-CB7D-0A4D6840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966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CE00E-58AC-DA6D-6708-EEA64417E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019C83-3350-8710-F4CE-59F61921A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DE47F1-2589-A5A8-9898-20B2DACD6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2F0B90-D828-E44E-5E90-979BEFF7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3EA39B-86BD-E2C1-A916-8875AB57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91F137-E072-EFF9-B9B9-5A326B79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104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802435-24C3-D123-E274-CD6E8704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D197EE-F00F-AFE1-911C-D0DE239A5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7A9B8-85F8-6976-100E-51A9DC9FD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2906C-98DD-EF48-8BD9-6477EF310A33}" type="datetimeFigureOut">
              <a:rPr kumimoji="1" lang="ko-Kore-KR" altLang="en-US" smtClean="0"/>
              <a:t>11/15/24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7A051-9B84-A685-BDBE-1BBDE894E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90B3E-FEDE-D210-CE25-C75555E27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994A4-324D-5A48-8271-1A1D67B96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899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C6FB"/>
            </a:gs>
            <a:gs pos="100000">
              <a:srgbClr val="005BEA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C9E8FF-C60C-D604-93A3-24AD87E1D1F0}"/>
              </a:ext>
            </a:extLst>
          </p:cNvPr>
          <p:cNvSpPr txBox="1"/>
          <p:nvPr/>
        </p:nvSpPr>
        <p:spPr>
          <a:xfrm>
            <a:off x="418091" y="824623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Noto Sans" panose="020B0502040504020204" pitchFamily="34" charset="0"/>
              </a:rPr>
              <a:t>더 설레는 국내 여행</a:t>
            </a:r>
            <a:r>
              <a:rPr kumimoji="1" lang="en-US" altLang="ko-KR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Noto Sans" panose="020B0502040504020204" pitchFamily="34" charset="0"/>
              </a:rPr>
              <a:t>,</a:t>
            </a:r>
            <a:r>
              <a:rPr kumimoji="1" lang="ko-KR" altLang="en-US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Noto Sans" panose="020B0502040504020204" pitchFamily="34" charset="0"/>
              </a:rPr>
              <a:t> </a:t>
            </a:r>
            <a:r>
              <a:rPr kumimoji="1" lang="en-US" altLang="ko-KR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Noto Sans" panose="020B0502040504020204" pitchFamily="34" charset="0"/>
              </a:rPr>
              <a:t>GPT</a:t>
            </a:r>
            <a:r>
              <a:rPr kumimoji="1" lang="ko-KR" altLang="en-US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Noto Sans" panose="020B0502040504020204" pitchFamily="34" charset="0"/>
              </a:rPr>
              <a:t>와 똑똑하게</a:t>
            </a:r>
            <a:r>
              <a:rPr kumimoji="1" lang="en-US" altLang="ko-KR" spc="-150" dirty="0">
                <a:solidFill>
                  <a:schemeClr val="bg1"/>
                </a:solidFill>
                <a:latin typeface="Noto Sans KR Medium" panose="020B0200000000000000" pitchFamily="34" charset="-128"/>
                <a:ea typeface="Noto Sans KR Medium" panose="020B0200000000000000" pitchFamily="34" charset="-128"/>
                <a:cs typeface="Noto Sans" panose="020B0502040504020204" pitchFamily="34" charset="0"/>
              </a:rPr>
              <a:t>.</a:t>
            </a:r>
            <a:endParaRPr kumimoji="1" lang="ko-Kore-KR" altLang="en-US" spc="-150" dirty="0">
              <a:solidFill>
                <a:schemeClr val="bg1"/>
              </a:solidFill>
              <a:latin typeface="Noto Sans KR Medium" panose="020B0200000000000000" pitchFamily="34" charset="-128"/>
              <a:ea typeface="Noto Sans KR Medium" panose="020B02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4A7E2-7400-CC29-602E-A915487AFD27}"/>
              </a:ext>
            </a:extLst>
          </p:cNvPr>
          <p:cNvSpPr txBox="1"/>
          <p:nvPr/>
        </p:nvSpPr>
        <p:spPr>
          <a:xfrm>
            <a:off x="371474" y="1009289"/>
            <a:ext cx="68766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Trip -</a:t>
            </a:r>
            <a:r>
              <a:rPr kumimoji="1" lang="ko-KR" altLang="en-US" sz="80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 </a:t>
            </a:r>
            <a:endParaRPr kumimoji="1" lang="en-US" altLang="ko-KR" sz="8000" b="1" spc="-3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Noto Sans" panose="020B0502040504020204" pitchFamily="34" charset="0"/>
            </a:endParaRPr>
          </a:p>
          <a:p>
            <a:r>
              <a:rPr kumimoji="1" lang="en-US" altLang="en-US" sz="8000" b="1" spc="-3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Flutter</a:t>
            </a:r>
            <a:endParaRPr kumimoji="1" lang="ko-Kore-KR" altLang="en-US" sz="8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EC14D-2F4C-ADAA-8F6D-B5FC9AEA30D9}"/>
              </a:ext>
            </a:extLst>
          </p:cNvPr>
          <p:cNvSpPr txBox="1"/>
          <p:nvPr/>
        </p:nvSpPr>
        <p:spPr>
          <a:xfrm>
            <a:off x="371474" y="4535579"/>
            <a:ext cx="5517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동양미래대학교 소프트웨어공학과 소프트웨어개발프로젝트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YJ</a:t>
            </a:r>
            <a:endParaRPr kumimoji="1" lang="ko-Kore-KR" altLang="en-US" sz="16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E0F56A-5CE3-E066-EA58-2753FB91235D}"/>
              </a:ext>
            </a:extLst>
          </p:cNvPr>
          <p:cNvSpPr txBox="1"/>
          <p:nvPr/>
        </p:nvSpPr>
        <p:spPr>
          <a:xfrm>
            <a:off x="418091" y="4945378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7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조 </a:t>
            </a:r>
            <a:r>
              <a:rPr kumimoji="1" lang="en-US" altLang="ko-KR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-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트리플</a:t>
            </a:r>
            <a:endParaRPr kumimoji="1" lang="ko-Kore-KR" altLang="en-US" sz="16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07849-355D-78E0-BCEC-155C6358CD98}"/>
              </a:ext>
            </a:extLst>
          </p:cNvPr>
          <p:cNvSpPr txBox="1"/>
          <p:nvPr/>
        </p:nvSpPr>
        <p:spPr>
          <a:xfrm>
            <a:off x="418091" y="5355177"/>
            <a:ext cx="1709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20243764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 </a:t>
            </a:r>
            <a:r>
              <a:rPr kumimoji="1" lang="ko-KR" altLang="en-US" sz="16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전채린</a:t>
            </a:r>
            <a:endParaRPr kumimoji="1" lang="en-US" altLang="ko-KR" sz="16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Noto Sans" panose="020B0502040504020204" pitchFamily="34" charset="0"/>
            </a:endParaRPr>
          </a:p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20233572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 김동빈</a:t>
            </a:r>
            <a:endParaRPr kumimoji="1" lang="en-US" altLang="ko-KR" sz="16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Noto Sans" panose="020B0502040504020204" pitchFamily="34" charset="0"/>
            </a:endParaRPr>
          </a:p>
          <a:p>
            <a:pPr algn="ctr"/>
            <a:r>
              <a:rPr kumimoji="1" lang="en-US" altLang="ko-KR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20243784</a:t>
            </a:r>
            <a:r>
              <a:rPr kumimoji="1" lang="ko-KR" altLang="en-US" sz="16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  <a:cs typeface="Noto Sans" panose="020B0502040504020204" pitchFamily="34" charset="0"/>
              </a:rPr>
              <a:t> 정승민</a:t>
            </a:r>
            <a:endParaRPr kumimoji="1" lang="ko-Kore-KR" altLang="en-US" sz="16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  <a:cs typeface="Noto Sans" panose="020B0502040504020204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BCA6152-A5AC-49F6-C5E9-A8431BE6A751}"/>
              </a:ext>
            </a:extLst>
          </p:cNvPr>
          <p:cNvSpPr/>
          <p:nvPr/>
        </p:nvSpPr>
        <p:spPr>
          <a:xfrm>
            <a:off x="7838094" y="-1118292"/>
            <a:ext cx="8707812" cy="87078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9161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0F357B-C319-3667-4CF6-CDD5D49A8630}"/>
              </a:ext>
            </a:extLst>
          </p:cNvPr>
          <p:cNvSpPr txBox="1"/>
          <p:nvPr/>
        </p:nvSpPr>
        <p:spPr>
          <a:xfrm>
            <a:off x="371475" y="239486"/>
            <a:ext cx="4748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Beta test </a:t>
            </a:r>
            <a:r>
              <a:rPr kumimoji="1" lang="ko-KR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그 이후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…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713623A-E36A-F892-7685-8AE8A652EC78}"/>
              </a:ext>
            </a:extLst>
          </p:cNvPr>
          <p:cNvSpPr/>
          <p:nvPr/>
        </p:nvSpPr>
        <p:spPr>
          <a:xfrm>
            <a:off x="7838094" y="-1118292"/>
            <a:ext cx="8707812" cy="870781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7142CA-4357-1E7D-2BCB-16C51D6C4E7D}"/>
              </a:ext>
            </a:extLst>
          </p:cNvPr>
          <p:cNvSpPr/>
          <p:nvPr/>
        </p:nvSpPr>
        <p:spPr>
          <a:xfrm>
            <a:off x="7838094" y="-1118292"/>
            <a:ext cx="8707812" cy="8707812"/>
          </a:xfrm>
          <a:prstGeom prst="ellipse">
            <a:avLst/>
          </a:prstGeom>
          <a:gradFill>
            <a:gsLst>
              <a:gs pos="0">
                <a:srgbClr val="00C6FB"/>
              </a:gs>
              <a:gs pos="100000">
                <a:srgbClr val="005B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D3C18-0939-1E70-4568-281513740899}"/>
              </a:ext>
            </a:extLst>
          </p:cNvPr>
          <p:cNvSpPr txBox="1"/>
          <p:nvPr/>
        </p:nvSpPr>
        <p:spPr>
          <a:xfrm>
            <a:off x="769434" y="1517457"/>
            <a:ext cx="427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P</a:t>
            </a:r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시스템 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(Figma Prototype).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5FB38-2FB5-C903-55DB-0B296D11C4B5}"/>
              </a:ext>
            </a:extLst>
          </p:cNvPr>
          <p:cNvSpPr txBox="1"/>
          <p:nvPr/>
        </p:nvSpPr>
        <p:spPr>
          <a:xfrm>
            <a:off x="769434" y="2061830"/>
            <a:ext cx="6819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초기 베타 버전의 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UI</a:t>
            </a:r>
            <a:r>
              <a:rPr kumimoji="1" lang="ko-KR" altLang="en-US" sz="1600" dirty="0" err="1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를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Figma 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프로토타입으로 발표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,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사용자 피드백 수집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베타 테스트 피드백 분석 및 개선 사항 반영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7A657-5CC1-9291-BD6B-FCBD86CD7411}"/>
              </a:ext>
            </a:extLst>
          </p:cNvPr>
          <p:cNvSpPr txBox="1"/>
          <p:nvPr/>
        </p:nvSpPr>
        <p:spPr>
          <a:xfrm>
            <a:off x="769434" y="2916936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사용자 피드백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8B27D-2777-54BF-8185-4EFF7C1A5F32}"/>
              </a:ext>
            </a:extLst>
          </p:cNvPr>
          <p:cNvSpPr txBox="1"/>
          <p:nvPr/>
        </p:nvSpPr>
        <p:spPr>
          <a:xfrm>
            <a:off x="769434" y="3461309"/>
            <a:ext cx="6649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“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일정 생성 시 선호 일정과 여행 스타일을 좀 더 구체적으로 반영해 달라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.”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“UI</a:t>
            </a:r>
            <a:r>
              <a:rPr kumimoji="1" lang="ko-KR" altLang="en-US" sz="1600" dirty="0" err="1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를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더 구체화하고 직관적으로 변화시킬 필요가 있어 보인다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C3303-5B53-12DD-CD15-ABCDDC2AAA58}"/>
              </a:ext>
            </a:extLst>
          </p:cNvPr>
          <p:cNvSpPr txBox="1"/>
          <p:nvPr/>
        </p:nvSpPr>
        <p:spPr>
          <a:xfrm>
            <a:off x="769434" y="4322064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피드백 반영 사항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D9764-D93D-FE16-9F09-AAAF796DDBB1}"/>
              </a:ext>
            </a:extLst>
          </p:cNvPr>
          <p:cNvSpPr txBox="1"/>
          <p:nvPr/>
        </p:nvSpPr>
        <p:spPr>
          <a:xfrm>
            <a:off x="769434" y="4866437"/>
            <a:ext cx="7303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UI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개선 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: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구체화된 모바일 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UI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로 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UI</a:t>
            </a:r>
            <a:r>
              <a:rPr kumimoji="1" lang="ko-KR" altLang="en-US" sz="1600" dirty="0" err="1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를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전면 수정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기능 집중 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: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선호 여행 스타일과 일정 유형을 반영하여 일정을 보다 정교하게 조정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추가 기능 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: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사용자가 입력한 예산에 맞춘 여행지와 여행 스타일 추천 최적화</a:t>
            </a:r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02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D59043-0590-711F-C19F-D1B49E609FF7}"/>
              </a:ext>
            </a:extLst>
          </p:cNvPr>
          <p:cNvSpPr txBox="1"/>
          <p:nvPr/>
        </p:nvSpPr>
        <p:spPr>
          <a:xfrm>
            <a:off x="1345340" y="2828835"/>
            <a:ext cx="95013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72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DEMO </a:t>
            </a:r>
            <a:r>
              <a:rPr kumimoji="1" lang="en-US" altLang="en-US" sz="50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(with</a:t>
            </a:r>
            <a:r>
              <a:rPr kumimoji="1" lang="ko-KR" altLang="en-US" sz="50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 사용자 시나리오</a:t>
            </a:r>
            <a:r>
              <a:rPr kumimoji="1" lang="en-US" altLang="ko-KR" sz="50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)</a:t>
            </a:r>
            <a:r>
              <a:rPr kumimoji="1" lang="en-US" altLang="ko-KR" sz="5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.</a:t>
            </a:r>
            <a:endParaRPr kumimoji="1" lang="ko-Kore-KR" altLang="en-US" sz="58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Black" panose="020B0200000000000000" pitchFamily="34" charset="-128"/>
              <a:ea typeface="Noto Sans KR Black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345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D36FF808-EBEE-328F-A1F2-99B07321B06B}"/>
              </a:ext>
            </a:extLst>
          </p:cNvPr>
          <p:cNvSpPr/>
          <p:nvPr/>
        </p:nvSpPr>
        <p:spPr>
          <a:xfrm>
            <a:off x="7838094" y="-1118292"/>
            <a:ext cx="8707812" cy="8707812"/>
          </a:xfrm>
          <a:prstGeom prst="ellipse">
            <a:avLst/>
          </a:prstGeom>
          <a:gradFill>
            <a:gsLst>
              <a:gs pos="0">
                <a:srgbClr val="00C6FB"/>
              </a:gs>
              <a:gs pos="100000">
                <a:srgbClr val="005B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F357B-C319-3667-4CF6-CDD5D49A8630}"/>
              </a:ext>
            </a:extLst>
          </p:cNvPr>
          <p:cNvSpPr txBox="1"/>
          <p:nvPr/>
        </p:nvSpPr>
        <p:spPr>
          <a:xfrm>
            <a:off x="371475" y="239486"/>
            <a:ext cx="5373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DEMO </a:t>
            </a:r>
            <a:r>
              <a:rPr kumimoji="1" lang="en-US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(with </a:t>
            </a:r>
            <a:r>
              <a:rPr kumimoji="1" lang="ko-KR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사용자 시나리오</a:t>
            </a:r>
            <a:r>
              <a:rPr kumimoji="1" lang="en-US" altLang="ko-KR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77F3B-A4DC-AC22-B509-1471CC453B2B}"/>
              </a:ext>
            </a:extLst>
          </p:cNvPr>
          <p:cNvSpPr txBox="1"/>
          <p:nvPr/>
        </p:nvSpPr>
        <p:spPr>
          <a:xfrm>
            <a:off x="639832" y="1203322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시나리오 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1</a:t>
            </a:r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</a:t>
            </a:r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간편 여행 생성 기능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).</a:t>
            </a:r>
            <a:endParaRPr kumimoji="1" lang="ko-Kore-KR" altLang="en-US" sz="2400" b="1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C72C5F-F64F-F557-1A09-13F665E9586E}"/>
              </a:ext>
            </a:extLst>
          </p:cNvPr>
          <p:cNvSpPr txBox="1"/>
          <p:nvPr/>
        </p:nvSpPr>
        <p:spPr>
          <a:xfrm>
            <a:off x="828906" y="1757420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-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회의 때 논의</a:t>
            </a:r>
            <a:endParaRPr kumimoji="1" lang="en-US" altLang="ko-KR" sz="1600" dirty="0"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432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10A9C-0EE7-0196-6D7F-028881B7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7648584A-D6FC-0550-EA6D-BE161774F4D3}"/>
              </a:ext>
            </a:extLst>
          </p:cNvPr>
          <p:cNvSpPr/>
          <p:nvPr/>
        </p:nvSpPr>
        <p:spPr>
          <a:xfrm>
            <a:off x="7838094" y="-1118292"/>
            <a:ext cx="8707812" cy="8707812"/>
          </a:xfrm>
          <a:prstGeom prst="ellipse">
            <a:avLst/>
          </a:prstGeom>
          <a:gradFill>
            <a:gsLst>
              <a:gs pos="0">
                <a:srgbClr val="00C6FB"/>
              </a:gs>
              <a:gs pos="100000">
                <a:srgbClr val="005B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D0591-3312-0F1D-2AE4-15C82089AF61}"/>
              </a:ext>
            </a:extLst>
          </p:cNvPr>
          <p:cNvSpPr txBox="1"/>
          <p:nvPr/>
        </p:nvSpPr>
        <p:spPr>
          <a:xfrm>
            <a:off x="371475" y="239486"/>
            <a:ext cx="5373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DEMO </a:t>
            </a:r>
            <a:r>
              <a:rPr kumimoji="1" lang="en-US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(with </a:t>
            </a:r>
            <a:r>
              <a:rPr kumimoji="1" lang="ko-KR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사용자 시나리오</a:t>
            </a:r>
            <a:r>
              <a:rPr kumimoji="1" lang="en-US" altLang="ko-KR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BAC5B-00A7-41EA-6D93-98ED9F716F9B}"/>
              </a:ext>
            </a:extLst>
          </p:cNvPr>
          <p:cNvSpPr txBox="1"/>
          <p:nvPr/>
        </p:nvSpPr>
        <p:spPr>
          <a:xfrm>
            <a:off x="639832" y="1203322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시나리오 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2</a:t>
            </a:r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</a:t>
            </a:r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채팅 여행 생성 기능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).</a:t>
            </a:r>
            <a:endParaRPr kumimoji="1" lang="ko-Kore-KR" altLang="en-US" sz="2400" b="1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1043B-6F0D-7EED-D654-57A1B101C0B6}"/>
              </a:ext>
            </a:extLst>
          </p:cNvPr>
          <p:cNvSpPr txBox="1"/>
          <p:nvPr/>
        </p:nvSpPr>
        <p:spPr>
          <a:xfrm>
            <a:off x="828906" y="1757420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-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</a:t>
            </a:r>
            <a:r>
              <a:rPr kumimoji="1" lang="ko-KR" altLang="en-US" sz="1600" dirty="0" err="1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회의때</a:t>
            </a:r>
            <a:r>
              <a:rPr kumimoji="1" lang="ko-KR" altLang="en-US" sz="1600" dirty="0">
                <a:latin typeface="Noto Sans KR Medium" panose="020B0200000000000000" pitchFamily="34" charset="-128"/>
                <a:ea typeface="Noto Sans KR Medium" panose="020B0200000000000000" pitchFamily="34" charset="-128"/>
              </a:rPr>
              <a:t> 논의</a:t>
            </a:r>
            <a:endParaRPr kumimoji="1" lang="en-US" altLang="ko-KR" sz="1600" dirty="0">
              <a:latin typeface="Noto Sans KR Medium" panose="020B0200000000000000" pitchFamily="34" charset="-128"/>
              <a:ea typeface="Noto Sans KR Medium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7923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EB7C0-7B11-4C8C-F384-F00CF2F7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A957E9-18A5-2C7F-900D-87520C7D3DE1}"/>
              </a:ext>
            </a:extLst>
          </p:cNvPr>
          <p:cNvSpPr txBox="1"/>
          <p:nvPr/>
        </p:nvSpPr>
        <p:spPr>
          <a:xfrm>
            <a:off x="371475" y="239486"/>
            <a:ext cx="5373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DEMO </a:t>
            </a:r>
            <a:r>
              <a:rPr kumimoji="1" lang="en-US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(with </a:t>
            </a:r>
            <a:r>
              <a:rPr kumimoji="1" lang="ko-KR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사용자 시나리오</a:t>
            </a:r>
            <a:r>
              <a:rPr kumimoji="1" lang="en-US" altLang="ko-KR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AC319A-B6CB-6554-6E4F-2F093585D682}"/>
              </a:ext>
            </a:extLst>
          </p:cNvPr>
          <p:cNvGrpSpPr/>
          <p:nvPr/>
        </p:nvGrpSpPr>
        <p:grpSpPr>
          <a:xfrm>
            <a:off x="639832" y="2613342"/>
            <a:ext cx="4342775" cy="1631316"/>
            <a:chOff x="639832" y="1203322"/>
            <a:chExt cx="4342775" cy="16313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A9F0D2-D6AA-CA1F-B3F8-F0703A67A0F1}"/>
                </a:ext>
              </a:extLst>
            </p:cNvPr>
            <p:cNvSpPr txBox="1"/>
            <p:nvPr/>
          </p:nvSpPr>
          <p:spPr>
            <a:xfrm>
              <a:off x="639832" y="1203322"/>
              <a:ext cx="36423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Trip-Flutter </a:t>
              </a:r>
              <a:r>
                <a:rPr kumimoji="1" lang="ko-KR" altLang="en-US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메인 페이지</a:t>
              </a:r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.</a:t>
              </a:r>
              <a:endParaRPr kumimoji="1" lang="ko-Kore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1D0FDF-E0FE-6230-9CCE-4D5DBFB90BB0}"/>
                </a:ext>
              </a:extLst>
            </p:cNvPr>
            <p:cNvSpPr txBox="1"/>
            <p:nvPr/>
          </p:nvSpPr>
          <p:spPr>
            <a:xfrm>
              <a:off x="828906" y="1757420"/>
              <a:ext cx="415370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국내 행정구역 별 추천 여행지 리스트 접근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간편 여행 계획 페이지 등 기타 페이지 접근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 err="1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챗봇을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통한 여행 계획 페이지 접근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인기 여행지 랭킹 제공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  <p:pic>
        <p:nvPicPr>
          <p:cNvPr id="5" name="mainpage.mov">
            <a:hlinkClick r:id="" action="ppaction://media"/>
            <a:extLst>
              <a:ext uri="{FF2B5EF4-FFF2-40B4-BE49-F238E27FC236}">
                <a16:creationId xmlns:a16="http://schemas.microsoft.com/office/drawing/2014/main" id="{897AF1F2-C593-5CB9-B953-CCF0E6140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9395" y="301399"/>
            <a:ext cx="2880000" cy="62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0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EB7C0-7B11-4C8C-F384-F00CF2F7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A957E9-18A5-2C7F-900D-87520C7D3DE1}"/>
              </a:ext>
            </a:extLst>
          </p:cNvPr>
          <p:cNvSpPr txBox="1"/>
          <p:nvPr/>
        </p:nvSpPr>
        <p:spPr>
          <a:xfrm>
            <a:off x="371475" y="239486"/>
            <a:ext cx="5373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DEMO </a:t>
            </a:r>
            <a:r>
              <a:rPr kumimoji="1" lang="en-US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(with </a:t>
            </a:r>
            <a:r>
              <a:rPr kumimoji="1" lang="ko-KR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사용자 시나리오</a:t>
            </a:r>
            <a:r>
              <a:rPr kumimoji="1" lang="en-US" altLang="ko-KR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AC319A-B6CB-6554-6E4F-2F093585D682}"/>
              </a:ext>
            </a:extLst>
          </p:cNvPr>
          <p:cNvGrpSpPr/>
          <p:nvPr/>
        </p:nvGrpSpPr>
        <p:grpSpPr>
          <a:xfrm>
            <a:off x="639832" y="2613342"/>
            <a:ext cx="6045164" cy="1385095"/>
            <a:chOff x="639832" y="1203322"/>
            <a:chExt cx="6045164" cy="13850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A9F0D2-D6AA-CA1F-B3F8-F0703A67A0F1}"/>
                </a:ext>
              </a:extLst>
            </p:cNvPr>
            <p:cNvSpPr txBox="1"/>
            <p:nvPr/>
          </p:nvSpPr>
          <p:spPr>
            <a:xfrm>
              <a:off x="639832" y="1203322"/>
              <a:ext cx="2818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간편 여행 생성 기능</a:t>
              </a:r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.</a:t>
              </a:r>
              <a:endParaRPr kumimoji="1" lang="ko-Kore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1D0FDF-E0FE-6230-9CCE-4D5DBFB90BB0}"/>
                </a:ext>
              </a:extLst>
            </p:cNvPr>
            <p:cNvSpPr txBox="1"/>
            <p:nvPr/>
          </p:nvSpPr>
          <p:spPr>
            <a:xfrm>
              <a:off x="828906" y="1757420"/>
              <a:ext cx="58560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Form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을 작성 및 제출하여 여정을 생성하는 기능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사용자가 제출한 정보를 바탕으로 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GPT API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가 생성한 여정 제공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생성된 여정의 상세 정보를 보거나 수정 가능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  <p:pic>
        <p:nvPicPr>
          <p:cNvPr id="5" name="2024-11-14_17_44_23">
            <a:hlinkClick r:id="" action="ppaction://media"/>
            <a:extLst>
              <a:ext uri="{FF2B5EF4-FFF2-40B4-BE49-F238E27FC236}">
                <a16:creationId xmlns:a16="http://schemas.microsoft.com/office/drawing/2014/main" id="{78F1A701-AA88-07F5-CD08-50D10FD3B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4245" y="685500"/>
            <a:ext cx="2880000" cy="57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EB7C0-7B11-4C8C-F384-F00CF2F7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A957E9-18A5-2C7F-900D-87520C7D3DE1}"/>
              </a:ext>
            </a:extLst>
          </p:cNvPr>
          <p:cNvSpPr txBox="1"/>
          <p:nvPr/>
        </p:nvSpPr>
        <p:spPr>
          <a:xfrm>
            <a:off x="371475" y="239486"/>
            <a:ext cx="5373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DEMO </a:t>
            </a:r>
            <a:r>
              <a:rPr kumimoji="1" lang="en-US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(with </a:t>
            </a:r>
            <a:r>
              <a:rPr kumimoji="1" lang="ko-KR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사용자 시나리오</a:t>
            </a:r>
            <a:r>
              <a:rPr kumimoji="1" lang="en-US" altLang="ko-KR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AC319A-B6CB-6554-6E4F-2F093585D682}"/>
              </a:ext>
            </a:extLst>
          </p:cNvPr>
          <p:cNvGrpSpPr/>
          <p:nvPr/>
        </p:nvGrpSpPr>
        <p:grpSpPr>
          <a:xfrm>
            <a:off x="639832" y="2613342"/>
            <a:ext cx="6234319" cy="1385095"/>
            <a:chOff x="639832" y="1203322"/>
            <a:chExt cx="6234319" cy="13850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A9F0D2-D6AA-CA1F-B3F8-F0703A67A0F1}"/>
                </a:ext>
              </a:extLst>
            </p:cNvPr>
            <p:cNvSpPr txBox="1"/>
            <p:nvPr/>
          </p:nvSpPr>
          <p:spPr>
            <a:xfrm>
              <a:off x="639832" y="1203322"/>
              <a:ext cx="4323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 err="1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트리플러터</a:t>
              </a:r>
              <a:r>
                <a:rPr kumimoji="1" lang="ko-KR" altLang="en-US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 채팅 여행 생성 기능</a:t>
              </a:r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.</a:t>
              </a:r>
              <a:endParaRPr kumimoji="1" lang="ko-Kore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1D0FDF-E0FE-6230-9CCE-4D5DBFB90BB0}"/>
                </a:ext>
              </a:extLst>
            </p:cNvPr>
            <p:cNvSpPr txBox="1"/>
            <p:nvPr/>
          </p:nvSpPr>
          <p:spPr>
            <a:xfrm>
              <a:off x="828906" y="1757420"/>
              <a:ext cx="60452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자연어를 사용해 원하는 여행에 대한 내용을 전송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사용자가 전송한 메시지를 바탕으로 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GPT API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가 생성한 여정 제공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생성된 여정에 대한 상세 정보 보기 및 수정 가능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  <p:pic>
        <p:nvPicPr>
          <p:cNvPr id="6" name="2024-11-14_17_41_48">
            <a:hlinkClick r:id="" action="ppaction://media"/>
            <a:extLst>
              <a:ext uri="{FF2B5EF4-FFF2-40B4-BE49-F238E27FC236}">
                <a16:creationId xmlns:a16="http://schemas.microsoft.com/office/drawing/2014/main" id="{0F0BD126-6F66-127C-4237-B5930799D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9473" y="531562"/>
            <a:ext cx="2880000" cy="57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9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EB7C0-7B11-4C8C-F384-F00CF2F7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A957E9-18A5-2C7F-900D-87520C7D3DE1}"/>
              </a:ext>
            </a:extLst>
          </p:cNvPr>
          <p:cNvSpPr txBox="1"/>
          <p:nvPr/>
        </p:nvSpPr>
        <p:spPr>
          <a:xfrm>
            <a:off x="371475" y="239486"/>
            <a:ext cx="5373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DEMO </a:t>
            </a:r>
            <a:r>
              <a:rPr kumimoji="1" lang="en-US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(with </a:t>
            </a:r>
            <a:r>
              <a:rPr kumimoji="1" lang="ko-KR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사용자 시나리오</a:t>
            </a:r>
            <a:r>
              <a:rPr kumimoji="1" lang="en-US" altLang="ko-KR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AC319A-B6CB-6554-6E4F-2F093585D682}"/>
              </a:ext>
            </a:extLst>
          </p:cNvPr>
          <p:cNvGrpSpPr/>
          <p:nvPr/>
        </p:nvGrpSpPr>
        <p:grpSpPr>
          <a:xfrm>
            <a:off x="639832" y="2613342"/>
            <a:ext cx="6234319" cy="1385095"/>
            <a:chOff x="639832" y="1203322"/>
            <a:chExt cx="6234319" cy="13850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A9F0D2-D6AA-CA1F-B3F8-F0703A67A0F1}"/>
                </a:ext>
              </a:extLst>
            </p:cNvPr>
            <p:cNvSpPr txBox="1"/>
            <p:nvPr/>
          </p:nvSpPr>
          <p:spPr>
            <a:xfrm>
              <a:off x="639832" y="1203322"/>
              <a:ext cx="4323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 err="1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트리플러터</a:t>
              </a:r>
              <a:r>
                <a:rPr kumimoji="1" lang="ko-KR" altLang="en-US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 채팅 여행 수정 기능</a:t>
              </a:r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.</a:t>
              </a:r>
              <a:endParaRPr kumimoji="1" lang="ko-Kore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1D0FDF-E0FE-6230-9CCE-4D5DBFB90BB0}"/>
                </a:ext>
              </a:extLst>
            </p:cNvPr>
            <p:cNvSpPr txBox="1"/>
            <p:nvPr/>
          </p:nvSpPr>
          <p:spPr>
            <a:xfrm>
              <a:off x="828906" y="1757420"/>
              <a:ext cx="604524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자연어를 사용해 여정에 대한 수정 사항 메시지를 전송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사용자가 전송한 메시지를 바탕으로 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GPT API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가 생성한 여정 수정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생성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수정 된 여정을 저장하고 삭제 및 수정 가능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  <p:pic>
        <p:nvPicPr>
          <p:cNvPr id="5" name="trip_config_save.mov">
            <a:hlinkClick r:id="" action="ppaction://media"/>
            <a:extLst>
              <a:ext uri="{FF2B5EF4-FFF2-40B4-BE49-F238E27FC236}">
                <a16:creationId xmlns:a16="http://schemas.microsoft.com/office/drawing/2014/main" id="{A73FA264-A5AF-74DD-50D1-FE3EE3435B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32128" y="445873"/>
            <a:ext cx="2880000" cy="62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2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EB7C0-7B11-4C8C-F384-F00CF2F7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A957E9-18A5-2C7F-900D-87520C7D3DE1}"/>
              </a:ext>
            </a:extLst>
          </p:cNvPr>
          <p:cNvSpPr txBox="1"/>
          <p:nvPr/>
        </p:nvSpPr>
        <p:spPr>
          <a:xfrm>
            <a:off x="371475" y="239486"/>
            <a:ext cx="5373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DEMO </a:t>
            </a:r>
            <a:r>
              <a:rPr kumimoji="1" lang="en-US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(with </a:t>
            </a:r>
            <a:r>
              <a:rPr kumimoji="1" lang="ko-KR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사용자 시나리오</a:t>
            </a:r>
            <a:r>
              <a:rPr kumimoji="1" lang="en-US" altLang="ko-KR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AC319A-B6CB-6554-6E4F-2F093585D682}"/>
              </a:ext>
            </a:extLst>
          </p:cNvPr>
          <p:cNvGrpSpPr/>
          <p:nvPr/>
        </p:nvGrpSpPr>
        <p:grpSpPr>
          <a:xfrm>
            <a:off x="639832" y="2613342"/>
            <a:ext cx="5280532" cy="1631316"/>
            <a:chOff x="639832" y="1203322"/>
            <a:chExt cx="5280532" cy="16313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A9F0D2-D6AA-CA1F-B3F8-F0703A67A0F1}"/>
                </a:ext>
              </a:extLst>
            </p:cNvPr>
            <p:cNvSpPr txBox="1"/>
            <p:nvPr/>
          </p:nvSpPr>
          <p:spPr>
            <a:xfrm>
              <a:off x="639832" y="1203322"/>
              <a:ext cx="4240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여행지 추천 리스트 </a:t>
              </a:r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&amp;</a:t>
              </a:r>
              <a:r>
                <a:rPr kumimoji="1" lang="ko-KR" altLang="en-US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 상세보기</a:t>
              </a:r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.</a:t>
              </a:r>
              <a:endParaRPr kumimoji="1" lang="ko-Kore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1D0FDF-E0FE-6230-9CCE-4D5DBFB90BB0}"/>
                </a:ext>
              </a:extLst>
            </p:cNvPr>
            <p:cNvSpPr txBox="1"/>
            <p:nvPr/>
          </p:nvSpPr>
          <p:spPr>
            <a:xfrm>
              <a:off x="828906" y="1757420"/>
              <a:ext cx="509145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Tour API 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제공 정보 바탕으로 행정구역별 여행지 추천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각 여행지의 사진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,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주소 등의 상세 정보 제공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해당 여행지의 리뷰 및 평점 제공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해당 여행지를 내 여행지 목록에 저장 가능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  <p:pic>
        <p:nvPicPr>
          <p:cNvPr id="6" name="list_detail.mov">
            <a:hlinkClick r:id="" action="ppaction://media"/>
            <a:extLst>
              <a:ext uri="{FF2B5EF4-FFF2-40B4-BE49-F238E27FC236}">
                <a16:creationId xmlns:a16="http://schemas.microsoft.com/office/drawing/2014/main" id="{94554807-B325-646D-6C27-B5EC1BEDE0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1907" y="291935"/>
            <a:ext cx="2880000" cy="627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EB7C0-7B11-4C8C-F384-F00CF2F79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A957E9-18A5-2C7F-900D-87520C7D3DE1}"/>
              </a:ext>
            </a:extLst>
          </p:cNvPr>
          <p:cNvSpPr txBox="1"/>
          <p:nvPr/>
        </p:nvSpPr>
        <p:spPr>
          <a:xfrm>
            <a:off x="371475" y="239486"/>
            <a:ext cx="5373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DEMO </a:t>
            </a:r>
            <a:r>
              <a:rPr kumimoji="1" lang="en-US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(with </a:t>
            </a:r>
            <a:r>
              <a:rPr kumimoji="1" lang="ko-KR" altLang="en-US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사용자 시나리오</a:t>
            </a:r>
            <a:r>
              <a:rPr kumimoji="1" lang="en-US" altLang="ko-KR" sz="28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)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4AC319A-B6CB-6554-6E4F-2F093585D682}"/>
              </a:ext>
            </a:extLst>
          </p:cNvPr>
          <p:cNvGrpSpPr/>
          <p:nvPr/>
        </p:nvGrpSpPr>
        <p:grpSpPr>
          <a:xfrm>
            <a:off x="639832" y="2613342"/>
            <a:ext cx="5099393" cy="1385095"/>
            <a:chOff x="639832" y="1203322"/>
            <a:chExt cx="5099393" cy="13850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A9F0D2-D6AA-CA1F-B3F8-F0703A67A0F1}"/>
                </a:ext>
              </a:extLst>
            </p:cNvPr>
            <p:cNvSpPr txBox="1"/>
            <p:nvPr/>
          </p:nvSpPr>
          <p:spPr>
            <a:xfrm>
              <a:off x="639832" y="1203322"/>
              <a:ext cx="17075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마이페이지</a:t>
              </a:r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.</a:t>
              </a:r>
              <a:endParaRPr kumimoji="1" lang="ko-Kore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1D0FDF-E0FE-6230-9CCE-4D5DBFB90BB0}"/>
                </a:ext>
              </a:extLst>
            </p:cNvPr>
            <p:cNvSpPr txBox="1"/>
            <p:nvPr/>
          </p:nvSpPr>
          <p:spPr>
            <a:xfrm>
              <a:off x="828906" y="1757420"/>
              <a:ext cx="49103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사용자의 프로필을 보여줌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최근 사용자가 남긴 여행지에 대한 리뷰 목록을 제공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친구 목록을 확인하고 관리하는 기능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  <p:pic>
        <p:nvPicPr>
          <p:cNvPr id="5" name="Mypage.mov">
            <a:hlinkClick r:id="" action="ppaction://media"/>
            <a:extLst>
              <a:ext uri="{FF2B5EF4-FFF2-40B4-BE49-F238E27FC236}">
                <a16:creationId xmlns:a16="http://schemas.microsoft.com/office/drawing/2014/main" id="{C664B6B1-37A3-28B8-C13A-89D7C81546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51074" y="729000"/>
            <a:ext cx="3485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0F357B-C319-3667-4CF6-CDD5D49A8630}"/>
              </a:ext>
            </a:extLst>
          </p:cNvPr>
          <p:cNvSpPr txBox="1"/>
          <p:nvPr/>
        </p:nvSpPr>
        <p:spPr>
          <a:xfrm>
            <a:off x="371475" y="239486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Contents.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1E020BD-C3B7-F696-0645-3489F13BF3A5}"/>
              </a:ext>
            </a:extLst>
          </p:cNvPr>
          <p:cNvSpPr/>
          <p:nvPr/>
        </p:nvSpPr>
        <p:spPr>
          <a:xfrm>
            <a:off x="7838094" y="-1118292"/>
            <a:ext cx="8707812" cy="8707812"/>
          </a:xfrm>
          <a:prstGeom prst="ellipse">
            <a:avLst/>
          </a:prstGeom>
          <a:gradFill>
            <a:gsLst>
              <a:gs pos="0">
                <a:srgbClr val="00C6FB"/>
              </a:gs>
              <a:gs pos="100000">
                <a:srgbClr val="005B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136DF5D-36C9-ABD2-CDA7-BE53C0EFC5E6}"/>
              </a:ext>
            </a:extLst>
          </p:cNvPr>
          <p:cNvGrpSpPr/>
          <p:nvPr/>
        </p:nvGrpSpPr>
        <p:grpSpPr>
          <a:xfrm>
            <a:off x="865893" y="2105886"/>
            <a:ext cx="3836307" cy="2646227"/>
            <a:chOff x="793064" y="2434894"/>
            <a:chExt cx="3836307" cy="26462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30DDD9-6446-C173-D949-8FB3976BE648}"/>
                </a:ext>
              </a:extLst>
            </p:cNvPr>
            <p:cNvSpPr txBox="1"/>
            <p:nvPr/>
          </p:nvSpPr>
          <p:spPr>
            <a:xfrm>
              <a:off x="793065" y="2434894"/>
              <a:ext cx="16770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spc="-150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1. </a:t>
              </a:r>
              <a:r>
                <a:rPr kumimoji="1" lang="en-US" altLang="ko-KR" sz="2800" b="1" spc="-15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TRIPLE</a:t>
              </a:r>
              <a:endParaRPr kumimoji="1" lang="ko-KR" altLang="en-US" sz="2800" b="1" spc="-15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127169-8CE6-3267-273C-2EED3221B4F4}"/>
                </a:ext>
              </a:extLst>
            </p:cNvPr>
            <p:cNvSpPr txBox="1"/>
            <p:nvPr/>
          </p:nvSpPr>
          <p:spPr>
            <a:xfrm>
              <a:off x="793065" y="3850232"/>
              <a:ext cx="3332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spc="-150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3. </a:t>
              </a:r>
              <a:r>
                <a:rPr kumimoji="1" lang="en-US" altLang="ko-KR" sz="2800" b="1" spc="-15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Beta test</a:t>
              </a:r>
              <a:r>
                <a:rPr kumimoji="1" lang="ko-KR" altLang="en-US" sz="2800" b="1" spc="-15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 그 이후</a:t>
              </a:r>
              <a:r>
                <a:rPr kumimoji="1" lang="en-US" altLang="ko-KR" sz="2800" b="1" spc="-15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…</a:t>
              </a:r>
              <a:endParaRPr kumimoji="1" lang="ko-KR" altLang="en-US" sz="2000" b="1" spc="-15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BE215B-260F-82F2-0862-8A1964BDF18A}"/>
                </a:ext>
              </a:extLst>
            </p:cNvPr>
            <p:cNvSpPr txBox="1"/>
            <p:nvPr/>
          </p:nvSpPr>
          <p:spPr>
            <a:xfrm>
              <a:off x="793065" y="3142563"/>
              <a:ext cx="23439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spc="-150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2. </a:t>
              </a:r>
              <a:r>
                <a:rPr kumimoji="1" lang="en-US" altLang="ko-KR" sz="2800" b="1" spc="-15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Trip-Flutter</a:t>
              </a:r>
              <a:endParaRPr kumimoji="1" lang="ko-KR" altLang="en-US" sz="2800" b="1" spc="-15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AE20871-07C9-2E9E-562A-503407E6776E}"/>
                </a:ext>
              </a:extLst>
            </p:cNvPr>
            <p:cNvSpPr txBox="1"/>
            <p:nvPr/>
          </p:nvSpPr>
          <p:spPr>
            <a:xfrm>
              <a:off x="793064" y="4557901"/>
              <a:ext cx="3836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800" b="1" spc="-150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4. </a:t>
              </a:r>
              <a:r>
                <a:rPr kumimoji="1" lang="en-US" altLang="ko-KR" sz="2800" b="1" spc="-15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DEMO </a:t>
              </a:r>
              <a:r>
                <a:rPr kumimoji="1" lang="en-US" altLang="ko-KR" sz="2000" b="1" spc="-15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(with </a:t>
              </a:r>
              <a:r>
                <a:rPr kumimoji="1" lang="ko-KR" altLang="en-US" sz="2000" b="1" spc="-15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사용자 시나리오</a:t>
              </a:r>
              <a:r>
                <a:rPr kumimoji="1" lang="en-US" altLang="ko-KR" sz="2000" b="1" spc="-150" dirty="0">
                  <a:latin typeface="Noto Sans KR" panose="020B0200000000000000" pitchFamily="34" charset="-128"/>
                  <a:ea typeface="Noto Sans KR" panose="020B0200000000000000" pitchFamily="34" charset="-128"/>
                </a:rPr>
                <a:t>)</a:t>
              </a:r>
              <a:endParaRPr kumimoji="1" lang="ko-KR" altLang="en-US" sz="2000" b="1" spc="-150" dirty="0">
                <a:latin typeface="Noto Sans KR" panose="020B0200000000000000" pitchFamily="34" charset="-128"/>
                <a:ea typeface="Noto Sans KR" panose="020B02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08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D59043-0590-711F-C19F-D1B49E609FF7}"/>
              </a:ext>
            </a:extLst>
          </p:cNvPr>
          <p:cNvSpPr txBox="1"/>
          <p:nvPr/>
        </p:nvSpPr>
        <p:spPr>
          <a:xfrm>
            <a:off x="4908816" y="2828835"/>
            <a:ext cx="2374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spc="-150" dirty="0" err="1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QnA</a:t>
            </a:r>
            <a:r>
              <a:rPr kumimoji="1" lang="en-US" altLang="ko-KR" sz="72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.</a:t>
            </a:r>
            <a:endParaRPr kumimoji="1" lang="ko-Kore-KR" altLang="en-US" sz="72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Black" panose="020B0200000000000000" pitchFamily="34" charset="-128"/>
              <a:ea typeface="Noto Sans KR Black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004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40F5-1A5F-38AD-3653-F926B4090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475BB-0123-4381-7AF2-A379DE0E2874}"/>
              </a:ext>
            </a:extLst>
          </p:cNvPr>
          <p:cNvSpPr txBox="1"/>
          <p:nvPr/>
        </p:nvSpPr>
        <p:spPr>
          <a:xfrm>
            <a:off x="3775493" y="2828835"/>
            <a:ext cx="46410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2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감사합니다</a:t>
            </a:r>
            <a:r>
              <a:rPr kumimoji="1" lang="en-US" altLang="ko-KR" sz="72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.</a:t>
            </a:r>
            <a:endParaRPr kumimoji="1" lang="ko-Kore-KR" altLang="en-US" sz="72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Black" panose="020B0200000000000000" pitchFamily="34" charset="-128"/>
              <a:ea typeface="Noto Sans KR Black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9418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D59043-0590-711F-C19F-D1B49E609FF7}"/>
              </a:ext>
            </a:extLst>
          </p:cNvPr>
          <p:cNvSpPr txBox="1"/>
          <p:nvPr/>
        </p:nvSpPr>
        <p:spPr>
          <a:xfrm>
            <a:off x="4392649" y="2828835"/>
            <a:ext cx="3406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TRIPLE</a:t>
            </a:r>
            <a:endParaRPr kumimoji="1" lang="ko-Kore-KR" altLang="en-US" sz="72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Black" panose="020B0200000000000000" pitchFamily="34" charset="-128"/>
              <a:ea typeface="Noto Sans KR Black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8973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0F357B-C319-3667-4CF6-CDD5D49A8630}"/>
              </a:ext>
            </a:extLst>
          </p:cNvPr>
          <p:cNvSpPr txBox="1"/>
          <p:nvPr/>
        </p:nvSpPr>
        <p:spPr>
          <a:xfrm>
            <a:off x="371475" y="239486"/>
            <a:ext cx="2247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TRIPLE</a:t>
            </a:r>
            <a:r>
              <a:rPr kumimoji="1" lang="en-US" altLang="ko-Kore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CB7A14-E5EB-A190-5804-E9626E6F7AB4}"/>
              </a:ext>
            </a:extLst>
          </p:cNvPr>
          <p:cNvSpPr/>
          <p:nvPr/>
        </p:nvSpPr>
        <p:spPr>
          <a:xfrm>
            <a:off x="382831" y="3541313"/>
            <a:ext cx="45719" cy="2308324"/>
          </a:xfrm>
          <a:prstGeom prst="rect">
            <a:avLst/>
          </a:prstGeom>
          <a:gradFill>
            <a:gsLst>
              <a:gs pos="0">
                <a:srgbClr val="00C6FB"/>
              </a:gs>
              <a:gs pos="100000">
                <a:srgbClr val="005B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BA757E-32F2-A2B6-1FDA-3654B9B7918F}"/>
              </a:ext>
            </a:extLst>
          </p:cNvPr>
          <p:cNvSpPr txBox="1"/>
          <p:nvPr/>
        </p:nvSpPr>
        <p:spPr>
          <a:xfrm>
            <a:off x="486248" y="3787534"/>
            <a:ext cx="227658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팀장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kumimoji="1" lang="en-US" altLang="ko-Kore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kumimoji="1" lang="en-US" altLang="ko-KR" sz="1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Trip-Flutter</a:t>
            </a:r>
            <a:r>
              <a:rPr kumimoji="1" lang="ko-KR" altLang="en-US" sz="1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프로젝트에서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프로젝트 기획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</a:p>
          <a:p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프로젝트 리딩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</a:p>
          <a:p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Front-End,</a:t>
            </a:r>
          </a:p>
          <a:p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Server</a:t>
            </a:r>
            <a:r>
              <a:rPr kumimoji="1" lang="ko-KR" altLang="en-US" sz="1400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를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담당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.</a:t>
            </a:r>
          </a:p>
        </p:txBody>
      </p:sp>
      <p:pic>
        <p:nvPicPr>
          <p:cNvPr id="1028" name="Picture 4" descr="Github 로고 - 무료 소셜 미디어개 아이콘">
            <a:extLst>
              <a:ext uri="{FF2B5EF4-FFF2-40B4-BE49-F238E27FC236}">
                <a16:creationId xmlns:a16="http://schemas.microsoft.com/office/drawing/2014/main" id="{A4F98C2B-0C43-3D5F-8A70-8508A183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1" y="3040523"/>
            <a:ext cx="276165" cy="2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06DF533-29C7-4E62-8A73-DC3A72B5B99A}"/>
              </a:ext>
            </a:extLst>
          </p:cNvPr>
          <p:cNvSpPr txBox="1"/>
          <p:nvPr/>
        </p:nvSpPr>
        <p:spPr>
          <a:xfrm>
            <a:off x="634150" y="3040106"/>
            <a:ext cx="1040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/>
              <a:t>chaerin0411</a:t>
            </a:r>
            <a:endParaRPr kumimoji="1" lang="ko-Kore-KR" altLang="en-US" sz="12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8C513DF-E418-735E-A477-385470FB2DD9}"/>
              </a:ext>
            </a:extLst>
          </p:cNvPr>
          <p:cNvGrpSpPr/>
          <p:nvPr/>
        </p:nvGrpSpPr>
        <p:grpSpPr>
          <a:xfrm>
            <a:off x="405691" y="1479489"/>
            <a:ext cx="2333766" cy="1448722"/>
            <a:chOff x="405691" y="1479489"/>
            <a:chExt cx="2333766" cy="144872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1E020BD-C3B7-F696-0645-3489F13BF3A5}"/>
                </a:ext>
              </a:extLst>
            </p:cNvPr>
            <p:cNvSpPr/>
            <p:nvPr/>
          </p:nvSpPr>
          <p:spPr>
            <a:xfrm>
              <a:off x="1282042" y="1479489"/>
              <a:ext cx="1448722" cy="1448722"/>
            </a:xfrm>
            <a:prstGeom prst="ellipse">
              <a:avLst/>
            </a:prstGeom>
            <a:gradFill>
              <a:gsLst>
                <a:gs pos="0">
                  <a:srgbClr val="00C6FB"/>
                </a:gs>
                <a:gs pos="100000">
                  <a:srgbClr val="005BE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B9BF56A-CDC8-350B-9B22-06EA97A4147F}"/>
                </a:ext>
              </a:extLst>
            </p:cNvPr>
            <p:cNvSpPr/>
            <p:nvPr/>
          </p:nvSpPr>
          <p:spPr>
            <a:xfrm>
              <a:off x="405691" y="1479489"/>
              <a:ext cx="1448722" cy="1448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2AE509B-0FAE-BF8C-DB55-2AE113F47E39}"/>
                </a:ext>
              </a:extLst>
            </p:cNvPr>
            <p:cNvGrpSpPr/>
            <p:nvPr/>
          </p:nvGrpSpPr>
          <p:grpSpPr>
            <a:xfrm>
              <a:off x="1802590" y="1925746"/>
              <a:ext cx="936867" cy="592764"/>
              <a:chOff x="1797445" y="1925746"/>
              <a:chExt cx="936867" cy="59276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9BCA4E-7F06-907E-FF2A-0B8D437D6EE2}"/>
                  </a:ext>
                </a:extLst>
              </p:cNvPr>
              <p:cNvSpPr txBox="1"/>
              <p:nvPr/>
            </p:nvSpPr>
            <p:spPr>
              <a:xfrm>
                <a:off x="1856152" y="2149178"/>
                <a:ext cx="819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 err="1">
                    <a:solidFill>
                      <a:schemeClr val="bg1"/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</a:rPr>
                  <a:t>전채린</a:t>
                </a:r>
                <a:endParaRPr kumimoji="1" lang="ko-Kore-KR" altLang="en-US" b="1" dirty="0">
                  <a:solidFill>
                    <a:schemeClr val="bg1"/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D54936-A8A3-A20F-D033-1A326A952246}"/>
                  </a:ext>
                </a:extLst>
              </p:cNvPr>
              <p:cNvSpPr txBox="1"/>
              <p:nvPr/>
            </p:nvSpPr>
            <p:spPr>
              <a:xfrm>
                <a:off x="1797445" y="1925746"/>
                <a:ext cx="9368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chemeClr val="bg1"/>
                    </a:solidFill>
                  </a:rPr>
                  <a:t>20243764</a:t>
                </a:r>
                <a:endParaRPr kumimoji="1" lang="ko-Kore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DD091A0-54D8-16D5-AD8F-21DDDFB74CDC}"/>
              </a:ext>
            </a:extLst>
          </p:cNvPr>
          <p:cNvGrpSpPr/>
          <p:nvPr/>
        </p:nvGrpSpPr>
        <p:grpSpPr>
          <a:xfrm>
            <a:off x="4971833" y="1479489"/>
            <a:ext cx="2366613" cy="1448722"/>
            <a:chOff x="4988257" y="1479489"/>
            <a:chExt cx="2366613" cy="144872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241E2BB-14E3-9966-FF43-E8987D652909}"/>
                </a:ext>
              </a:extLst>
            </p:cNvPr>
            <p:cNvSpPr/>
            <p:nvPr/>
          </p:nvSpPr>
          <p:spPr>
            <a:xfrm>
              <a:off x="5906148" y="1479489"/>
              <a:ext cx="1448722" cy="1448722"/>
            </a:xfrm>
            <a:prstGeom prst="ellipse">
              <a:avLst/>
            </a:prstGeom>
            <a:gradFill>
              <a:gsLst>
                <a:gs pos="0">
                  <a:srgbClr val="00C6FB"/>
                </a:gs>
                <a:gs pos="100000">
                  <a:srgbClr val="005BE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19FE06D-BD67-09C1-0EA4-E4224953B955}"/>
                </a:ext>
              </a:extLst>
            </p:cNvPr>
            <p:cNvSpPr/>
            <p:nvPr/>
          </p:nvSpPr>
          <p:spPr>
            <a:xfrm>
              <a:off x="4988257" y="1479489"/>
              <a:ext cx="1448722" cy="1448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41F167B-1C46-8691-93D8-599644B7850B}"/>
                </a:ext>
              </a:extLst>
            </p:cNvPr>
            <p:cNvGrpSpPr/>
            <p:nvPr/>
          </p:nvGrpSpPr>
          <p:grpSpPr>
            <a:xfrm>
              <a:off x="6398898" y="1910967"/>
              <a:ext cx="936867" cy="583555"/>
              <a:chOff x="6380011" y="1804961"/>
              <a:chExt cx="936867" cy="58355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183F5D-280F-8C6C-EA7D-FC4E0755E682}"/>
                  </a:ext>
                </a:extLst>
              </p:cNvPr>
              <p:cNvSpPr txBox="1"/>
              <p:nvPr/>
            </p:nvSpPr>
            <p:spPr>
              <a:xfrm>
                <a:off x="6438718" y="2019184"/>
                <a:ext cx="819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chemeClr val="bg1"/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</a:rPr>
                  <a:t>김동빈</a:t>
                </a:r>
                <a:endParaRPr kumimoji="1" lang="ko-Kore-KR" altLang="en-US" b="1" dirty="0">
                  <a:solidFill>
                    <a:schemeClr val="bg1"/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ED5F7FD-A2F1-0D9D-F4B1-7C02913FB3DC}"/>
                  </a:ext>
                </a:extLst>
              </p:cNvPr>
              <p:cNvSpPr txBox="1"/>
              <p:nvPr/>
            </p:nvSpPr>
            <p:spPr>
              <a:xfrm>
                <a:off x="6380011" y="1804961"/>
                <a:ext cx="9368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chemeClr val="bg1"/>
                    </a:solidFill>
                  </a:rPr>
                  <a:t>20233572</a:t>
                </a:r>
                <a:endParaRPr kumimoji="1" lang="ko-Kore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4E5E123-0E2F-D60E-B61F-5D0CCE26343B}"/>
              </a:ext>
            </a:extLst>
          </p:cNvPr>
          <p:cNvGrpSpPr/>
          <p:nvPr/>
        </p:nvGrpSpPr>
        <p:grpSpPr>
          <a:xfrm>
            <a:off x="9425683" y="1479489"/>
            <a:ext cx="2380421" cy="1448722"/>
            <a:chOff x="9570823" y="1479489"/>
            <a:chExt cx="2380421" cy="1448722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3F5CD9A-71FC-4D5D-C7C3-D6080A6FDBAF}"/>
                </a:ext>
              </a:extLst>
            </p:cNvPr>
            <p:cNvSpPr/>
            <p:nvPr/>
          </p:nvSpPr>
          <p:spPr>
            <a:xfrm>
              <a:off x="10497354" y="1479489"/>
              <a:ext cx="1448722" cy="1448722"/>
            </a:xfrm>
            <a:prstGeom prst="ellipse">
              <a:avLst/>
            </a:prstGeom>
            <a:gradFill>
              <a:gsLst>
                <a:gs pos="0">
                  <a:srgbClr val="00C6FB"/>
                </a:gs>
                <a:gs pos="100000">
                  <a:srgbClr val="005BEA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F8F5018-DF37-F6D6-6868-743C116FE171}"/>
                </a:ext>
              </a:extLst>
            </p:cNvPr>
            <p:cNvSpPr/>
            <p:nvPr/>
          </p:nvSpPr>
          <p:spPr>
            <a:xfrm>
              <a:off x="9570823" y="1479489"/>
              <a:ext cx="1448722" cy="14487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250E0BA-9B83-15BD-4C88-310ECE827693}"/>
                </a:ext>
              </a:extLst>
            </p:cNvPr>
            <p:cNvGrpSpPr/>
            <p:nvPr/>
          </p:nvGrpSpPr>
          <p:grpSpPr>
            <a:xfrm>
              <a:off x="11014377" y="1848543"/>
              <a:ext cx="936867" cy="601270"/>
              <a:chOff x="10967722" y="1787246"/>
              <a:chExt cx="936867" cy="601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ECE228-5CAC-591E-E0F1-DC529D738A36}"/>
                  </a:ext>
                </a:extLst>
              </p:cNvPr>
              <p:cNvSpPr txBox="1"/>
              <p:nvPr/>
            </p:nvSpPr>
            <p:spPr>
              <a:xfrm>
                <a:off x="11021284" y="2019184"/>
                <a:ext cx="819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1" dirty="0">
                    <a:solidFill>
                      <a:schemeClr val="bg1"/>
                    </a:solidFill>
                    <a:latin typeface="Noto Sans KR SemiBold" panose="020B0200000000000000" pitchFamily="34" charset="-128"/>
                    <a:ea typeface="Noto Sans KR SemiBold" panose="020B0200000000000000" pitchFamily="34" charset="-128"/>
                  </a:rPr>
                  <a:t>정승민</a:t>
                </a:r>
                <a:endParaRPr kumimoji="1" lang="ko-Kore-KR" altLang="en-US" b="1" dirty="0">
                  <a:solidFill>
                    <a:schemeClr val="bg1"/>
                  </a:solidFill>
                  <a:latin typeface="Noto Sans KR SemiBold" panose="020B0200000000000000" pitchFamily="34" charset="-128"/>
                  <a:ea typeface="Noto Sans KR SemiBold" panose="020B0200000000000000" pitchFamily="34" charset="-128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162287-A0D8-3163-684F-81FE9E6AF2CC}"/>
                  </a:ext>
                </a:extLst>
              </p:cNvPr>
              <p:cNvSpPr txBox="1"/>
              <p:nvPr/>
            </p:nvSpPr>
            <p:spPr>
              <a:xfrm>
                <a:off x="10967722" y="1787246"/>
                <a:ext cx="9368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chemeClr val="bg1"/>
                    </a:solidFill>
                  </a:rPr>
                  <a:t>20243784</a:t>
                </a:r>
                <a:endParaRPr kumimoji="1" lang="ko-Kore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39FEFE-CFF1-3B0B-635B-86A5A0EAB2C8}"/>
              </a:ext>
            </a:extLst>
          </p:cNvPr>
          <p:cNvSpPr/>
          <p:nvPr/>
        </p:nvSpPr>
        <p:spPr>
          <a:xfrm>
            <a:off x="4982570" y="3541313"/>
            <a:ext cx="45719" cy="2308324"/>
          </a:xfrm>
          <a:prstGeom prst="rect">
            <a:avLst/>
          </a:prstGeom>
          <a:gradFill>
            <a:gsLst>
              <a:gs pos="0">
                <a:srgbClr val="00C6FB"/>
              </a:gs>
              <a:gs pos="100000">
                <a:srgbClr val="005B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E02F59-F73C-B6FC-8553-A5CEFACC9D1F}"/>
              </a:ext>
            </a:extLst>
          </p:cNvPr>
          <p:cNvSpPr txBox="1"/>
          <p:nvPr/>
        </p:nvSpPr>
        <p:spPr>
          <a:xfrm>
            <a:off x="5110851" y="3790521"/>
            <a:ext cx="22765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팀원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kumimoji="1" lang="en-US" altLang="ko-Kore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kumimoji="1" lang="en-US" altLang="ko-KR" sz="1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Trip-Flutter</a:t>
            </a:r>
            <a:r>
              <a:rPr kumimoji="1" lang="ko-KR" altLang="en-US" sz="1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프로젝트에서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Back-End,</a:t>
            </a:r>
          </a:p>
          <a:p>
            <a:r>
              <a:rPr kumimoji="1" lang="en-US" altLang="ko-KR" sz="1400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DataBase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,</a:t>
            </a:r>
          </a:p>
          <a:p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Server</a:t>
            </a:r>
            <a:r>
              <a:rPr kumimoji="1" lang="ko-KR" altLang="en-US" sz="1400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를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담당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9F7C16-6812-0262-E034-B5F900B6A7CB}"/>
              </a:ext>
            </a:extLst>
          </p:cNvPr>
          <p:cNvSpPr/>
          <p:nvPr/>
        </p:nvSpPr>
        <p:spPr>
          <a:xfrm>
            <a:off x="9437169" y="3541313"/>
            <a:ext cx="45719" cy="2308324"/>
          </a:xfrm>
          <a:prstGeom prst="rect">
            <a:avLst/>
          </a:prstGeom>
          <a:gradFill>
            <a:gsLst>
              <a:gs pos="0">
                <a:srgbClr val="00C6FB"/>
              </a:gs>
              <a:gs pos="100000">
                <a:srgbClr val="005B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A110E7-4CD7-BAFE-F3B5-1DEA55E2B222}"/>
              </a:ext>
            </a:extLst>
          </p:cNvPr>
          <p:cNvSpPr txBox="1"/>
          <p:nvPr/>
        </p:nvSpPr>
        <p:spPr>
          <a:xfrm>
            <a:off x="9553834" y="3792687"/>
            <a:ext cx="22862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팀원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endParaRPr kumimoji="1" lang="en-US" altLang="ko-Kore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kumimoji="1" lang="en-US" altLang="ko-Kore-KR" sz="1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Trip-Flutter</a:t>
            </a:r>
            <a:r>
              <a:rPr kumimoji="1" lang="ko-KR" altLang="en-US" sz="1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 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프로젝트에서</a:t>
            </a:r>
            <a:endParaRPr kumimoji="1" lang="en-US" altLang="ko-KR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UI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/</a:t>
            </a:r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UX,</a:t>
            </a:r>
          </a:p>
          <a:p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Front-End,</a:t>
            </a:r>
          </a:p>
          <a:p>
            <a:r>
              <a:rPr kumimoji="1" lang="ko-KR" altLang="en-US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발표자료 제작을 담당</a:t>
            </a:r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.</a:t>
            </a:r>
          </a:p>
        </p:txBody>
      </p:sp>
      <p:pic>
        <p:nvPicPr>
          <p:cNvPr id="46" name="Picture 4" descr="Github 로고 - 무료 소셜 미디어개 아이콘">
            <a:extLst>
              <a:ext uri="{FF2B5EF4-FFF2-40B4-BE49-F238E27FC236}">
                <a16:creationId xmlns:a16="http://schemas.microsoft.com/office/drawing/2014/main" id="{D6F7DB05-E921-187E-4D9E-5B88BA72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290" y="3034627"/>
            <a:ext cx="276165" cy="2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C295930-56D9-7B08-9F69-A7883DB58430}"/>
              </a:ext>
            </a:extLst>
          </p:cNvPr>
          <p:cNvSpPr txBox="1"/>
          <p:nvPr/>
        </p:nvSpPr>
        <p:spPr>
          <a:xfrm>
            <a:off x="5205749" y="3034210"/>
            <a:ext cx="1040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dd1761</a:t>
            </a:r>
            <a:endParaRPr kumimoji="1" lang="ko-Kore-KR" altLang="en-US" sz="1200" dirty="0"/>
          </a:p>
        </p:txBody>
      </p:sp>
      <p:pic>
        <p:nvPicPr>
          <p:cNvPr id="48" name="Picture 4" descr="Github 로고 - 무료 소셜 미디어개 아이콘">
            <a:extLst>
              <a:ext uri="{FF2B5EF4-FFF2-40B4-BE49-F238E27FC236}">
                <a16:creationId xmlns:a16="http://schemas.microsoft.com/office/drawing/2014/main" id="{8EF1A63D-B064-1F8C-1984-C73CF38C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393" y="3034627"/>
            <a:ext cx="276165" cy="27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B6691F-42FE-25E7-D29C-85D6DBAE6A14}"/>
              </a:ext>
            </a:extLst>
          </p:cNvPr>
          <p:cNvSpPr txBox="1"/>
          <p:nvPr/>
        </p:nvSpPr>
        <p:spPr>
          <a:xfrm>
            <a:off x="9671852" y="3034210"/>
            <a:ext cx="773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 err="1"/>
              <a:t>HarenKei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861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D59043-0590-711F-C19F-D1B49E609FF7}"/>
              </a:ext>
            </a:extLst>
          </p:cNvPr>
          <p:cNvSpPr txBox="1"/>
          <p:nvPr/>
        </p:nvSpPr>
        <p:spPr>
          <a:xfrm>
            <a:off x="3397985" y="2828835"/>
            <a:ext cx="5396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72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Trip-Flutter</a:t>
            </a:r>
            <a:endParaRPr kumimoji="1" lang="ko-Kore-KR" altLang="en-US" sz="72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Black" panose="020B0200000000000000" pitchFamily="34" charset="-128"/>
              <a:ea typeface="Noto Sans KR Black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675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0F357B-C319-3667-4CF6-CDD5D49A8630}"/>
              </a:ext>
            </a:extLst>
          </p:cNvPr>
          <p:cNvSpPr txBox="1"/>
          <p:nvPr/>
        </p:nvSpPr>
        <p:spPr>
          <a:xfrm>
            <a:off x="371475" y="239486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Trip-Flutter.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713623A-E36A-F892-7685-8AE8A652EC78}"/>
              </a:ext>
            </a:extLst>
          </p:cNvPr>
          <p:cNvSpPr/>
          <p:nvPr/>
        </p:nvSpPr>
        <p:spPr>
          <a:xfrm>
            <a:off x="7838094" y="-1118292"/>
            <a:ext cx="8707812" cy="870781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7142CA-4357-1E7D-2BCB-16C51D6C4E7D}"/>
              </a:ext>
            </a:extLst>
          </p:cNvPr>
          <p:cNvSpPr/>
          <p:nvPr/>
        </p:nvSpPr>
        <p:spPr>
          <a:xfrm>
            <a:off x="7838094" y="-1118292"/>
            <a:ext cx="8707812" cy="8707812"/>
          </a:xfrm>
          <a:prstGeom prst="ellipse">
            <a:avLst/>
          </a:prstGeom>
          <a:gradFill>
            <a:gsLst>
              <a:gs pos="0">
                <a:srgbClr val="00C6FB"/>
              </a:gs>
              <a:gs pos="100000">
                <a:srgbClr val="005BE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D3C18-0939-1E70-4568-281513740899}"/>
              </a:ext>
            </a:extLst>
          </p:cNvPr>
          <p:cNvSpPr txBox="1"/>
          <p:nvPr/>
        </p:nvSpPr>
        <p:spPr>
          <a:xfrm>
            <a:off x="793710" y="1266486"/>
            <a:ext cx="632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ChatGPT API</a:t>
            </a:r>
            <a:r>
              <a:rPr kumimoji="1" lang="ko-KR" altLang="en-US" sz="2400" b="1" dirty="0" err="1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를</a:t>
            </a:r>
            <a:r>
              <a:rPr kumimoji="1" lang="ko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 활용한 국내 여행 계획 서비스</a:t>
            </a:r>
            <a:r>
              <a:rPr kumimoji="1" lang="en-US" altLang="ko-KR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2400" b="1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D5E3FD-1D8F-FFB7-B35B-6392932DCB00}"/>
              </a:ext>
            </a:extLst>
          </p:cNvPr>
          <p:cNvGrpSpPr/>
          <p:nvPr/>
        </p:nvGrpSpPr>
        <p:grpSpPr>
          <a:xfrm>
            <a:off x="793710" y="3269273"/>
            <a:ext cx="6322914" cy="1292662"/>
            <a:chOff x="769434" y="3124736"/>
            <a:chExt cx="6322914" cy="12926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618A4A-5D6F-5103-D8FD-947AC4C9AD3F}"/>
                </a:ext>
              </a:extLst>
            </p:cNvPr>
            <p:cNvSpPr txBox="1"/>
            <p:nvPr/>
          </p:nvSpPr>
          <p:spPr>
            <a:xfrm>
              <a:off x="769434" y="3124736"/>
              <a:ext cx="22910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Why We Made</a:t>
              </a:r>
              <a:endParaRPr kumimoji="1" lang="ko-Kore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DCC281-27DB-EB54-B1BE-57D0274F1454}"/>
                </a:ext>
              </a:extLst>
            </p:cNvPr>
            <p:cNvSpPr txBox="1"/>
            <p:nvPr/>
          </p:nvSpPr>
          <p:spPr>
            <a:xfrm>
              <a:off x="779401" y="3586401"/>
              <a:ext cx="63129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-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가깝지만 멀게 느껴지는 국내 여행 준비의 어려움을 줄이기 위해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-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사용자가 원하는 스타일과 일정에 맞춰 최적화된 여정을 제공하기 위해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  <a:p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-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이로 인해 국내 여행의 활성화를 위해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F78A0E9-7117-6391-F46A-911E0B2717B6}"/>
              </a:ext>
            </a:extLst>
          </p:cNvPr>
          <p:cNvGrpSpPr/>
          <p:nvPr/>
        </p:nvGrpSpPr>
        <p:grpSpPr>
          <a:xfrm>
            <a:off x="793710" y="4809276"/>
            <a:ext cx="4702277" cy="1292662"/>
            <a:chOff x="769434" y="4663619"/>
            <a:chExt cx="4702277" cy="12926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7B4FC8-F814-14AE-BBDE-EFD19C4098DF}"/>
                </a:ext>
              </a:extLst>
            </p:cNvPr>
            <p:cNvSpPr txBox="1"/>
            <p:nvPr/>
          </p:nvSpPr>
          <p:spPr>
            <a:xfrm>
              <a:off x="769434" y="4663619"/>
              <a:ext cx="1678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Our Goals</a:t>
              </a:r>
              <a:endParaRPr kumimoji="1" lang="ko-Kore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BE2F2C-C797-FF24-949D-A161F9B2E5A0}"/>
                </a:ext>
              </a:extLst>
            </p:cNvPr>
            <p:cNvSpPr txBox="1"/>
            <p:nvPr/>
          </p:nvSpPr>
          <p:spPr>
            <a:xfrm>
              <a:off x="779401" y="5125284"/>
              <a:ext cx="4692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-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GPT API</a:t>
              </a:r>
              <a:r>
                <a:rPr kumimoji="1" lang="ko-KR" altLang="en-US" sz="1600" dirty="0" err="1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를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활용해 자동 여정 계획 생성 시스템 개발</a:t>
              </a:r>
              <a:endPara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-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국내 여행에 특화된 일정 생성 기능 제공</a:t>
              </a:r>
              <a:endPara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-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팀 여행 기능 제공</a:t>
              </a:r>
              <a:endPara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2BDA7B-4F7E-22CC-EE0A-B8461AA7AE95}"/>
              </a:ext>
            </a:extLst>
          </p:cNvPr>
          <p:cNvGrpSpPr/>
          <p:nvPr/>
        </p:nvGrpSpPr>
        <p:grpSpPr>
          <a:xfrm>
            <a:off x="793710" y="1975492"/>
            <a:ext cx="6698016" cy="1046440"/>
            <a:chOff x="769434" y="1847464"/>
            <a:chExt cx="6698016" cy="10464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577F3B-A4DC-AC22-B509-1471CC453B2B}"/>
                </a:ext>
              </a:extLst>
            </p:cNvPr>
            <p:cNvSpPr txBox="1"/>
            <p:nvPr/>
          </p:nvSpPr>
          <p:spPr>
            <a:xfrm>
              <a:off x="769434" y="1847464"/>
              <a:ext cx="2419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>
                  <a:gradFill>
                    <a:gsLst>
                      <a:gs pos="0">
                        <a:srgbClr val="00C6FB"/>
                      </a:gs>
                      <a:gs pos="100000">
                        <a:srgbClr val="005BEA"/>
                      </a:gs>
                    </a:gsLst>
                    <a:lin ang="2700000" scaled="0"/>
                  </a:gradFill>
                  <a:latin typeface="Noto Sans KR ExtraBold" panose="020B0200000000000000" pitchFamily="34" charset="-128"/>
                  <a:ea typeface="Noto Sans KR ExtraBold" panose="020B0200000000000000" pitchFamily="34" charset="-128"/>
                </a:rPr>
                <a:t>What We Made</a:t>
              </a:r>
              <a:endParaRPr kumimoji="1" lang="ko-Kore-KR" altLang="en-US" sz="2400" b="1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B5FB38-2FB5-C903-55DB-0B296D11C4B5}"/>
                </a:ext>
              </a:extLst>
            </p:cNvPr>
            <p:cNvSpPr txBox="1"/>
            <p:nvPr/>
          </p:nvSpPr>
          <p:spPr>
            <a:xfrm>
              <a:off x="779401" y="2309129"/>
              <a:ext cx="66880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사용자의 요구와 취향을 반영한 맞춤형 국내 여행 일정을 자동으로 생성하는</a:t>
              </a:r>
              <a:endParaRPr kumimoji="1" lang="en-US" altLang="ko-KR" sz="1600" dirty="0">
                <a:latin typeface="Noto Sans KR Medium" panose="020B0200000000000000" pitchFamily="34" charset="-128"/>
                <a:ea typeface="Noto Sans KR Medium" panose="020B0200000000000000" pitchFamily="34" charset="-128"/>
              </a:endParaRPr>
            </a:p>
            <a:p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AI</a:t>
              </a:r>
              <a:r>
                <a:rPr kumimoji="1" lang="ko-KR" altLang="en-US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 기반의 국내 여행 계획 서비스</a:t>
              </a:r>
              <a:r>
                <a:rPr kumimoji="1" lang="en-US" altLang="ko-KR" sz="1600" dirty="0">
                  <a:latin typeface="Noto Sans KR Medium" panose="020B0200000000000000" pitchFamily="34" charset="-128"/>
                  <a:ea typeface="Noto Sans KR Medium" panose="020B0200000000000000" pitchFamily="34" charset="-12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07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0F357B-C319-3667-4CF6-CDD5D49A8630}"/>
              </a:ext>
            </a:extLst>
          </p:cNvPr>
          <p:cNvSpPr txBox="1"/>
          <p:nvPr/>
        </p:nvSpPr>
        <p:spPr>
          <a:xfrm>
            <a:off x="371475" y="239486"/>
            <a:ext cx="3329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Trip-Flutter.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pic>
        <p:nvPicPr>
          <p:cNvPr id="1028" name="Picture 4" descr="NextJS&quot; Icon - Download for free – Iconduck">
            <a:extLst>
              <a:ext uri="{FF2B5EF4-FFF2-40B4-BE49-F238E27FC236}">
                <a16:creationId xmlns:a16="http://schemas.microsoft.com/office/drawing/2014/main" id="{886F342F-88CA-FC18-9940-9644745E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86" y="25049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31DA12-0340-47F1-A7A9-228C17588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88" y="25049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758B9A-84E4-BF29-9567-21D998275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415" y="2677243"/>
            <a:ext cx="120250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etlify&quot; Icon - Download for free – Iconduck">
            <a:extLst>
              <a:ext uri="{FF2B5EF4-FFF2-40B4-BE49-F238E27FC236}">
                <a16:creationId xmlns:a16="http://schemas.microsoft.com/office/drawing/2014/main" id="{D2786E92-FEAA-F788-AC77-31055831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49" y="2504952"/>
            <a:ext cx="1078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8D2E9-0ECC-6FA0-0FDF-1EBD96A03DA4}"/>
              </a:ext>
            </a:extLst>
          </p:cNvPr>
          <p:cNvSpPr txBox="1"/>
          <p:nvPr/>
        </p:nvSpPr>
        <p:spPr>
          <a:xfrm>
            <a:off x="1137547" y="3652767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spc="-150" dirty="0" err="1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Next.js</a:t>
            </a:r>
            <a:endParaRPr kumimoji="1" lang="ko-Kore-KR" altLang="en-US" sz="20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92FD8-F117-DA63-284C-6C3AEA7286AE}"/>
              </a:ext>
            </a:extLst>
          </p:cNvPr>
          <p:cNvSpPr txBox="1"/>
          <p:nvPr/>
        </p:nvSpPr>
        <p:spPr>
          <a:xfrm>
            <a:off x="3855044" y="3652767"/>
            <a:ext cx="105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GPT API</a:t>
            </a:r>
            <a:endParaRPr kumimoji="1" lang="ko-Kore-KR" altLang="en-US" sz="20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8FE13-C680-D4AE-EAB9-72D97590593E}"/>
              </a:ext>
            </a:extLst>
          </p:cNvPr>
          <p:cNvSpPr txBox="1"/>
          <p:nvPr/>
        </p:nvSpPr>
        <p:spPr>
          <a:xfrm>
            <a:off x="7170061" y="3652767"/>
            <a:ext cx="691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AWS</a:t>
            </a:r>
            <a:endParaRPr kumimoji="1" lang="ko-Kore-KR" altLang="en-US" sz="20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ACF08-C0FF-58BA-ABD4-E3181260B970}"/>
              </a:ext>
            </a:extLst>
          </p:cNvPr>
          <p:cNvSpPr txBox="1"/>
          <p:nvPr/>
        </p:nvSpPr>
        <p:spPr>
          <a:xfrm>
            <a:off x="1817424" y="5080977"/>
            <a:ext cx="8557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그 외 </a:t>
            </a:r>
            <a:r>
              <a:rPr kumimoji="1" lang="en-US" altLang="en-US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MongoDB, Figma, Tour API</a:t>
            </a:r>
            <a:r>
              <a:rPr kumimoji="1" lang="en-US" altLang="ko-KR" sz="44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.</a:t>
            </a:r>
            <a:endParaRPr kumimoji="1" lang="ko-Kore-KR" altLang="en-US" sz="44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E8523-F601-E218-DC46-D5C5F9D37380}"/>
              </a:ext>
            </a:extLst>
          </p:cNvPr>
          <p:cNvSpPr txBox="1"/>
          <p:nvPr/>
        </p:nvSpPr>
        <p:spPr>
          <a:xfrm>
            <a:off x="10187780" y="3652767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ExtraBold" panose="020B0200000000000000" pitchFamily="34" charset="-128"/>
                <a:ea typeface="Noto Sans KR ExtraBold" panose="020B0200000000000000" pitchFamily="34" charset="-128"/>
              </a:rPr>
              <a:t>Netlify</a:t>
            </a:r>
            <a:endParaRPr kumimoji="1" lang="ko-Kore-KR" altLang="en-US" sz="20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ExtraBold" panose="020B0200000000000000" pitchFamily="34" charset="-128"/>
              <a:ea typeface="Noto Sans KR ExtraBold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442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C6FB"/>
            </a:gs>
            <a:gs pos="100000">
              <a:srgbClr val="005BEA"/>
            </a:gs>
          </a:gsLst>
          <a:lin ang="2700000" scaled="0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5CD70-7526-B5BC-EEDA-79FAA277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810C13-B12E-7062-72EF-8DAB1E5AA590}"/>
              </a:ext>
            </a:extLst>
          </p:cNvPr>
          <p:cNvSpPr/>
          <p:nvPr/>
        </p:nvSpPr>
        <p:spPr>
          <a:xfrm>
            <a:off x="535056" y="318052"/>
            <a:ext cx="11121887" cy="62218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FD44DB7-1749-D39E-DAD6-C848E2A14569}"/>
              </a:ext>
            </a:extLst>
          </p:cNvPr>
          <p:cNvGrpSpPr/>
          <p:nvPr/>
        </p:nvGrpSpPr>
        <p:grpSpPr>
          <a:xfrm>
            <a:off x="2309077" y="1062544"/>
            <a:ext cx="7573846" cy="4732912"/>
            <a:chOff x="2080634" y="1151996"/>
            <a:chExt cx="7573846" cy="47329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35C2101-5AE9-F120-9513-11A4A8B20EF3}"/>
                </a:ext>
              </a:extLst>
            </p:cNvPr>
            <p:cNvGrpSpPr/>
            <p:nvPr/>
          </p:nvGrpSpPr>
          <p:grpSpPr>
            <a:xfrm>
              <a:off x="4849233" y="1151996"/>
              <a:ext cx="4805247" cy="4732912"/>
              <a:chOff x="2614884" y="771776"/>
              <a:chExt cx="4805247" cy="4732912"/>
            </a:xfrm>
          </p:grpSpPr>
          <p:sp>
            <p:nvSpPr>
              <p:cNvPr id="3" name="Rectangle 11">
                <a:extLst>
                  <a:ext uri="{FF2B5EF4-FFF2-40B4-BE49-F238E27FC236}">
                    <a16:creationId xmlns:a16="http://schemas.microsoft.com/office/drawing/2014/main" id="{B472F866-BA89-D635-5C2C-DC25A71E8638}"/>
                  </a:ext>
                </a:extLst>
              </p:cNvPr>
              <p:cNvSpPr/>
              <p:nvPr/>
            </p:nvSpPr>
            <p:spPr>
              <a:xfrm>
                <a:off x="2614884" y="771776"/>
                <a:ext cx="4805247" cy="4732912"/>
              </a:xfrm>
              <a:prstGeom prst="rect">
                <a:avLst/>
              </a:prstGeom>
              <a:noFill/>
              <a:ln w="15875">
                <a:solidFill>
                  <a:srgbClr val="7D8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Server</a:t>
                </a:r>
              </a:p>
            </p:txBody>
          </p:sp>
          <p:pic>
            <p:nvPicPr>
              <p:cNvPr id="5" name="Graphic 37">
                <a:extLst>
                  <a:ext uri="{FF2B5EF4-FFF2-40B4-BE49-F238E27FC236}">
                    <a16:creationId xmlns:a16="http://schemas.microsoft.com/office/drawing/2014/main" id="{248A0F19-1B13-1B43-93E0-465A14281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2614885" y="771777"/>
                <a:ext cx="381000" cy="381000"/>
              </a:xfrm>
              <a:prstGeom prst="rect">
                <a:avLst/>
              </a:prstGeom>
            </p:spPr>
          </p:pic>
          <p:sp>
            <p:nvSpPr>
              <p:cNvPr id="6" name="Rectangle 17">
                <a:extLst>
                  <a:ext uri="{FF2B5EF4-FFF2-40B4-BE49-F238E27FC236}">
                    <a16:creationId xmlns:a16="http://schemas.microsoft.com/office/drawing/2014/main" id="{9784619C-B06B-464F-70B0-CF93D6BA1A8E}"/>
                  </a:ext>
                </a:extLst>
              </p:cNvPr>
              <p:cNvSpPr/>
              <p:nvPr/>
            </p:nvSpPr>
            <p:spPr>
              <a:xfrm>
                <a:off x="2995885" y="1472364"/>
                <a:ext cx="1772615" cy="362084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 err="1">
                    <a:ln w="0"/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Next.js</a:t>
                </a:r>
                <a:endParaRPr lang="en-US" sz="1200" dirty="0">
                  <a:ln w="0"/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Graphic 18">
                <a:extLst>
                  <a:ext uri="{FF2B5EF4-FFF2-40B4-BE49-F238E27FC236}">
                    <a16:creationId xmlns:a16="http://schemas.microsoft.com/office/drawing/2014/main" id="{06A85178-2D3E-C6D1-DB91-EFB02D084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2995885" y="1470791"/>
                <a:ext cx="381000" cy="381000"/>
              </a:xfrm>
              <a:prstGeom prst="rect">
                <a:avLst/>
              </a:prstGeom>
            </p:spPr>
          </p:pic>
          <p:sp>
            <p:nvSpPr>
              <p:cNvPr id="8" name="Rectangle 25">
                <a:extLst>
                  <a:ext uri="{FF2B5EF4-FFF2-40B4-BE49-F238E27FC236}">
                    <a16:creationId xmlns:a16="http://schemas.microsoft.com/office/drawing/2014/main" id="{BFA1FFCE-65D4-3232-1790-F5365942D98B}"/>
                  </a:ext>
                </a:extLst>
              </p:cNvPr>
              <p:cNvSpPr/>
              <p:nvPr/>
            </p:nvSpPr>
            <p:spPr>
              <a:xfrm>
                <a:off x="3090133" y="3943270"/>
                <a:ext cx="1585259" cy="1040946"/>
              </a:xfrm>
              <a:prstGeom prst="rect">
                <a:avLst/>
              </a:prstGeom>
              <a:noFill/>
              <a:ln w="15875">
                <a:solidFill>
                  <a:srgbClr val="E715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Front-End</a:t>
                </a: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" name="Graphic 26">
                <a:extLst>
                  <a:ext uri="{FF2B5EF4-FFF2-40B4-BE49-F238E27FC236}">
                    <a16:creationId xmlns:a16="http://schemas.microsoft.com/office/drawing/2014/main" id="{FD2D63BF-630C-C48E-CC68-CCE99648B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090134" y="3943270"/>
                <a:ext cx="381000" cy="381000"/>
              </a:xfrm>
              <a:prstGeom prst="rect">
                <a:avLst/>
              </a:prstGeom>
            </p:spPr>
          </p:pic>
          <p:sp>
            <p:nvSpPr>
              <p:cNvPr id="10" name="Rectangle 10">
                <a:extLst>
                  <a:ext uri="{FF2B5EF4-FFF2-40B4-BE49-F238E27FC236}">
                    <a16:creationId xmlns:a16="http://schemas.microsoft.com/office/drawing/2014/main" id="{33C50678-8110-2572-B9A4-92BB51A21BB5}"/>
                  </a:ext>
                </a:extLst>
              </p:cNvPr>
              <p:cNvSpPr/>
              <p:nvPr/>
            </p:nvSpPr>
            <p:spPr>
              <a:xfrm>
                <a:off x="2880112" y="3627620"/>
                <a:ext cx="2021672" cy="1596451"/>
              </a:xfrm>
              <a:prstGeom prst="rect">
                <a:avLst/>
              </a:prstGeom>
              <a:noFill/>
              <a:ln w="15875">
                <a:solidFill>
                  <a:srgbClr val="00A4A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Netlify</a:t>
                </a:r>
              </a:p>
            </p:txBody>
          </p:sp>
          <p:sp>
            <p:nvSpPr>
              <p:cNvPr id="12" name="Rectangle 17">
                <a:extLst>
                  <a:ext uri="{FF2B5EF4-FFF2-40B4-BE49-F238E27FC236}">
                    <a16:creationId xmlns:a16="http://schemas.microsoft.com/office/drawing/2014/main" id="{B99E40E2-20F9-7317-3BD2-76515F150D23}"/>
                  </a:ext>
                </a:extLst>
              </p:cNvPr>
              <p:cNvSpPr/>
              <p:nvPr/>
            </p:nvSpPr>
            <p:spPr>
              <a:xfrm>
                <a:off x="3094992" y="2293624"/>
                <a:ext cx="1580400" cy="890588"/>
              </a:xfrm>
              <a:prstGeom prst="rect">
                <a:avLst/>
              </a:prstGeom>
              <a:noFill/>
              <a:ln w="15875">
                <a:solidFill>
                  <a:srgbClr val="7AA11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ln w="0"/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Back-End</a:t>
                </a:r>
              </a:p>
            </p:txBody>
          </p:sp>
          <p:pic>
            <p:nvPicPr>
              <p:cNvPr id="13" name="Graphic 18">
                <a:extLst>
                  <a:ext uri="{FF2B5EF4-FFF2-40B4-BE49-F238E27FC236}">
                    <a16:creationId xmlns:a16="http://schemas.microsoft.com/office/drawing/2014/main" id="{02C07510-7A47-6122-9CCB-E1E7B0DD0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094992" y="2292050"/>
                <a:ext cx="381000" cy="381000"/>
              </a:xfrm>
              <a:prstGeom prst="rect">
                <a:avLst/>
              </a:prstGeom>
            </p:spPr>
          </p:pic>
          <p:cxnSp>
            <p:nvCxnSpPr>
              <p:cNvPr id="15" name="Straight Arrow Connector 2">
                <a:extLst>
                  <a:ext uri="{FF2B5EF4-FFF2-40B4-BE49-F238E27FC236}">
                    <a16:creationId xmlns:a16="http://schemas.microsoft.com/office/drawing/2014/main" id="{5E345F26-5755-2143-076A-B136BB7C3B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2438" y="3184212"/>
                <a:ext cx="0" cy="75905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81E7880D-B89A-831B-1C43-B516C24E1DF7}"/>
                  </a:ext>
                </a:extLst>
              </p:cNvPr>
              <p:cNvSpPr/>
              <p:nvPr/>
            </p:nvSpPr>
            <p:spPr>
              <a:xfrm>
                <a:off x="5373142" y="1918503"/>
                <a:ext cx="1765300" cy="1265709"/>
              </a:xfrm>
              <a:prstGeom prst="rect">
                <a:avLst/>
              </a:prstGeom>
              <a:noFill/>
              <a:ln w="15875">
                <a:solidFill>
                  <a:srgbClr val="7D8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Mongo DB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9" name="Graphic 37">
                <a:extLst>
                  <a:ext uri="{FF2B5EF4-FFF2-40B4-BE49-F238E27FC236}">
                    <a16:creationId xmlns:a16="http://schemas.microsoft.com/office/drawing/2014/main" id="{CC14308E-D032-6B67-51EA-6B0012186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373142" y="1918504"/>
                <a:ext cx="381000" cy="381000"/>
              </a:xfrm>
              <a:prstGeom prst="rect">
                <a:avLst/>
              </a:prstGeom>
            </p:spPr>
          </p:pic>
          <p:cxnSp>
            <p:nvCxnSpPr>
              <p:cNvPr id="20" name="Straight Arrow Connector 2">
                <a:extLst>
                  <a:ext uri="{FF2B5EF4-FFF2-40B4-BE49-F238E27FC236}">
                    <a16:creationId xmlns:a16="http://schemas.microsoft.com/office/drawing/2014/main" id="{CC0521A4-317B-07EC-0B0E-9C4F4BE9A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5392" y="2673050"/>
                <a:ext cx="69775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arrow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139F4A8-3E8A-20C8-1869-9193A43FDAAA}"/>
                </a:ext>
              </a:extLst>
            </p:cNvPr>
            <p:cNvGrpSpPr/>
            <p:nvPr/>
          </p:nvGrpSpPr>
          <p:grpSpPr>
            <a:xfrm>
              <a:off x="2080634" y="2197953"/>
              <a:ext cx="1765300" cy="1852730"/>
              <a:chOff x="671536" y="2089095"/>
              <a:chExt cx="1765300" cy="1852730"/>
            </a:xfrm>
          </p:grpSpPr>
          <p:sp>
            <p:nvSpPr>
              <p:cNvPr id="22" name="Rectangle 13">
                <a:extLst>
                  <a:ext uri="{FF2B5EF4-FFF2-40B4-BE49-F238E27FC236}">
                    <a16:creationId xmlns:a16="http://schemas.microsoft.com/office/drawing/2014/main" id="{DD9C1A15-3C2D-1A5A-331F-69FC62DA5CEB}"/>
                  </a:ext>
                </a:extLst>
              </p:cNvPr>
              <p:cNvSpPr/>
              <p:nvPr/>
            </p:nvSpPr>
            <p:spPr>
              <a:xfrm>
                <a:off x="671536" y="2089095"/>
                <a:ext cx="1765300" cy="1852730"/>
              </a:xfrm>
              <a:prstGeom prst="rect">
                <a:avLst/>
              </a:prstGeom>
              <a:noFill/>
              <a:ln w="15875">
                <a:solidFill>
                  <a:srgbClr val="7D8998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APIs</a:t>
                </a:r>
              </a:p>
            </p:txBody>
          </p:sp>
          <p:pic>
            <p:nvPicPr>
              <p:cNvPr id="23" name="Picture 6">
                <a:extLst>
                  <a:ext uri="{FF2B5EF4-FFF2-40B4-BE49-F238E27FC236}">
                    <a16:creationId xmlns:a16="http://schemas.microsoft.com/office/drawing/2014/main" id="{476BCCDA-C6EB-91AF-5424-F03E1E4358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3377" y="2551357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61CCBB-A141-BF5B-3EC3-C776007EE0B8}"/>
                  </a:ext>
                </a:extLst>
              </p:cNvPr>
              <p:cNvSpPr txBox="1"/>
              <p:nvPr/>
            </p:nvSpPr>
            <p:spPr>
              <a:xfrm>
                <a:off x="1082188" y="3173904"/>
                <a:ext cx="8947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>
                    <a:latin typeface="Noto Sans KR" panose="020B0200000000000000" pitchFamily="34" charset="-128"/>
                    <a:ea typeface="Noto Sans KR" panose="020B0200000000000000" pitchFamily="34" charset="-128"/>
                  </a:rPr>
                  <a:t>Tour API</a:t>
                </a:r>
                <a:endParaRPr kumimoji="1" lang="ko-KR" altLang="en-US" sz="1400" dirty="0">
                  <a:latin typeface="Noto Sans KR" panose="020B0200000000000000" pitchFamily="34" charset="-128"/>
                  <a:ea typeface="Noto Sans KR" panose="020B0200000000000000" pitchFamily="34" charset="-128"/>
                </a:endParaRPr>
              </a:p>
            </p:txBody>
          </p:sp>
        </p:grpSp>
        <p:cxnSp>
          <p:nvCxnSpPr>
            <p:cNvPr id="27" name="Straight Arrow Connector 4">
              <a:extLst>
                <a:ext uri="{FF2B5EF4-FFF2-40B4-BE49-F238E27FC236}">
                  <a16:creationId xmlns:a16="http://schemas.microsoft.com/office/drawing/2014/main" id="{780E16AD-3245-04EC-A0B2-FF86D59B30A1}"/>
                </a:ext>
              </a:extLst>
            </p:cNvPr>
            <p:cNvCxnSpPr>
              <a:cxnSpLocks/>
              <a:stCxn id="22" idx="3"/>
              <a:endCxn id="12" idx="1"/>
            </p:cNvCxnSpPr>
            <p:nvPr/>
          </p:nvCxnSpPr>
          <p:spPr>
            <a:xfrm flipV="1">
              <a:off x="3845934" y="3119138"/>
              <a:ext cx="1483407" cy="518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A4D03EF-28D4-5C28-8BC6-4BC4CCEF6C43}"/>
              </a:ext>
            </a:extLst>
          </p:cNvPr>
          <p:cNvSpPr txBox="1"/>
          <p:nvPr/>
        </p:nvSpPr>
        <p:spPr>
          <a:xfrm>
            <a:off x="5794192" y="295066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MVC Model</a:t>
            </a:r>
            <a:endParaRPr kumimoji="1" lang="ko-KR" altLang="en-US" sz="14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F248DF-31B8-8C59-D31E-DA58A2912255}"/>
              </a:ext>
            </a:extLst>
          </p:cNvPr>
          <p:cNvSpPr txBox="1"/>
          <p:nvPr/>
        </p:nvSpPr>
        <p:spPr>
          <a:xfrm>
            <a:off x="5649177" y="4758118"/>
            <a:ext cx="1378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Styled-Components</a:t>
            </a:r>
            <a:endParaRPr kumimoji="1" lang="ko-KR" altLang="en-US" sz="10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6EF113-636D-6D56-2299-A9479F5CB259}"/>
              </a:ext>
            </a:extLst>
          </p:cNvPr>
          <p:cNvSpPr txBox="1"/>
          <p:nvPr/>
        </p:nvSpPr>
        <p:spPr>
          <a:xfrm>
            <a:off x="8460340" y="2783766"/>
            <a:ext cx="5164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 err="1">
                <a:latin typeface="Noto Sans KR" panose="020B0200000000000000" pitchFamily="34" charset="-128"/>
                <a:ea typeface="Noto Sans KR" panose="020B0200000000000000" pitchFamily="34" charset="-128"/>
              </a:rPr>
              <a:t>datas</a:t>
            </a:r>
            <a:endParaRPr kumimoji="1" lang="ko-KR" altLang="en-US" sz="10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454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D59043-0590-711F-C19F-D1B49E609FF7}"/>
              </a:ext>
            </a:extLst>
          </p:cNvPr>
          <p:cNvSpPr txBox="1"/>
          <p:nvPr/>
        </p:nvSpPr>
        <p:spPr>
          <a:xfrm>
            <a:off x="2019403" y="2828835"/>
            <a:ext cx="8153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2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Beta test </a:t>
            </a:r>
            <a:r>
              <a:rPr kumimoji="1" lang="ko-KR" altLang="en-US" sz="72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그 이후 </a:t>
            </a:r>
            <a:r>
              <a:rPr kumimoji="1" lang="en-US" altLang="ko-KR" sz="7200" b="1" spc="-150" dirty="0">
                <a:gradFill>
                  <a:gsLst>
                    <a:gs pos="0">
                      <a:srgbClr val="00C6FB"/>
                    </a:gs>
                    <a:gs pos="100000">
                      <a:srgbClr val="005BEA"/>
                    </a:gs>
                  </a:gsLst>
                  <a:lin ang="2700000" scaled="0"/>
                </a:gra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…</a:t>
            </a:r>
            <a:endParaRPr kumimoji="1" lang="ko-Kore-KR" altLang="en-US" sz="7200" b="1" spc="-150" dirty="0">
              <a:gradFill>
                <a:gsLst>
                  <a:gs pos="0">
                    <a:srgbClr val="00C6FB"/>
                  </a:gs>
                  <a:gs pos="100000">
                    <a:srgbClr val="005BEA"/>
                  </a:gs>
                </a:gsLst>
                <a:lin ang="2700000" scaled="0"/>
              </a:gradFill>
              <a:latin typeface="Noto Sans KR Black" panose="020B0200000000000000" pitchFamily="34" charset="-128"/>
              <a:ea typeface="Noto Sans KR Black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9261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614</Words>
  <Application>Microsoft Macintosh PowerPoint</Application>
  <PresentationFormat>와이드스크린</PresentationFormat>
  <Paragraphs>127</Paragraphs>
  <Slides>21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Calibri Light</vt:lpstr>
      <vt:lpstr>Noto Sans KR SemiBold</vt:lpstr>
      <vt:lpstr>Arial</vt:lpstr>
      <vt:lpstr>Noto Sans KR Medium</vt:lpstr>
      <vt:lpstr>Noto Sans KR</vt:lpstr>
      <vt:lpstr>Calibri</vt:lpstr>
      <vt:lpstr>Noto Sans KR Black</vt:lpstr>
      <vt:lpstr>Noto Sans KR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정승민</dc:creator>
  <cp:lastModifiedBy>정승민</cp:lastModifiedBy>
  <cp:revision>10</cp:revision>
  <dcterms:created xsi:type="dcterms:W3CDTF">2023-10-11T10:20:57Z</dcterms:created>
  <dcterms:modified xsi:type="dcterms:W3CDTF">2024-11-16T14:46:23Z</dcterms:modified>
</cp:coreProperties>
</file>